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58" r:id="rId3"/>
    <p:sldId id="257" r:id="rId4"/>
    <p:sldId id="322" r:id="rId5"/>
    <p:sldId id="261" r:id="rId6"/>
    <p:sldId id="262" r:id="rId7"/>
    <p:sldId id="320" r:id="rId8"/>
    <p:sldId id="267" r:id="rId9"/>
    <p:sldId id="296" r:id="rId10"/>
    <p:sldId id="297" r:id="rId11"/>
    <p:sldId id="298" r:id="rId12"/>
    <p:sldId id="321" r:id="rId13"/>
    <p:sldId id="272" r:id="rId14"/>
    <p:sldId id="336" r:id="rId15"/>
    <p:sldId id="340" r:id="rId16"/>
    <p:sldId id="348" r:id="rId17"/>
    <p:sldId id="346" r:id="rId18"/>
    <p:sldId id="339" r:id="rId19"/>
    <p:sldId id="343" r:id="rId20"/>
    <p:sldId id="344" r:id="rId21"/>
    <p:sldId id="345" r:id="rId22"/>
    <p:sldId id="279" r:id="rId23"/>
    <p:sldId id="323" r:id="rId24"/>
    <p:sldId id="317" r:id="rId25"/>
    <p:sldId id="293" r:id="rId26"/>
    <p:sldId id="303" r:id="rId27"/>
    <p:sldId id="301" r:id="rId28"/>
    <p:sldId id="327" r:id="rId29"/>
    <p:sldId id="328" r:id="rId30"/>
    <p:sldId id="329" r:id="rId31"/>
    <p:sldId id="331" r:id="rId32"/>
    <p:sldId id="330" r:id="rId33"/>
    <p:sldId id="316" r:id="rId34"/>
    <p:sldId id="289" r:id="rId35"/>
    <p:sldId id="318" r:id="rId36"/>
    <p:sldId id="304" r:id="rId37"/>
    <p:sldId id="305" r:id="rId38"/>
    <p:sldId id="324" r:id="rId39"/>
    <p:sldId id="284" r:id="rId40"/>
    <p:sldId id="308" r:id="rId41"/>
    <p:sldId id="307" r:id="rId42"/>
    <p:sldId id="311" r:id="rId43"/>
    <p:sldId id="310" r:id="rId44"/>
    <p:sldId id="312" r:id="rId45"/>
    <p:sldId id="313" r:id="rId46"/>
    <p:sldId id="314" r:id="rId47"/>
    <p:sldId id="315" r:id="rId48"/>
    <p:sldId id="319" r:id="rId49"/>
    <p:sldId id="333" r:id="rId50"/>
    <p:sldId id="335" r:id="rId51"/>
    <p:sldId id="290" r:id="rId52"/>
    <p:sldId id="34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5" d="100"/>
          <a:sy n="85" d="100"/>
        </p:scale>
        <p:origin x="-1400"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99B2C-7699-2942-B053-CE26C56B1C23}" type="doc">
      <dgm:prSet loTypeId="urn:microsoft.com/office/officeart/2005/8/layout/process1" loCatId="" qsTypeId="urn:microsoft.com/office/officeart/2005/8/quickstyle/simple4" qsCatId="simple" csTypeId="urn:microsoft.com/office/officeart/2005/8/colors/accent1_2" csCatId="accent1" phldr="1"/>
      <dgm:spPr/>
    </dgm:pt>
    <dgm:pt modelId="{8EB6D453-4CA8-E84E-8701-0A0CCC95948B}">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3200" b="1" dirty="0" smtClean="0"/>
            <a:t>Extract subtitles</a:t>
          </a:r>
          <a:endParaRPr lang="en-US" sz="3200" b="1" dirty="0"/>
        </a:p>
      </dgm:t>
    </dgm:pt>
    <dgm:pt modelId="{856E088D-EA8A-A348-957A-34D7FFF968F5}" type="parTrans" cxnId="{6F76F5C6-BCA1-1341-BCF6-728967C08185}">
      <dgm:prSet/>
      <dgm:spPr/>
      <dgm:t>
        <a:bodyPr/>
        <a:lstStyle/>
        <a:p>
          <a:endParaRPr lang="en-US"/>
        </a:p>
      </dgm:t>
    </dgm:pt>
    <dgm:pt modelId="{889C0407-BF9E-5641-A12C-874995445109}" type="sibTrans" cxnId="{6F76F5C6-BCA1-1341-BCF6-728967C08185}">
      <dgm:prSet/>
      <dgm:spPr/>
      <dgm:t>
        <a:bodyPr/>
        <a:lstStyle/>
        <a:p>
          <a:endParaRPr lang="en-US"/>
        </a:p>
      </dgm:t>
    </dgm:pt>
    <dgm:pt modelId="{373C686C-3A8E-6548-8B7B-28058F74BC0C}">
      <dgm:prSet phldrT="[Text]" custT="1">
        <dgm:style>
          <a:lnRef idx="1">
            <a:schemeClr val="dk1"/>
          </a:lnRef>
          <a:fillRef idx="3">
            <a:schemeClr val="dk1"/>
          </a:fillRef>
          <a:effectRef idx="2">
            <a:schemeClr val="dk1"/>
          </a:effectRef>
          <a:fontRef idx="minor">
            <a:schemeClr val="lt1"/>
          </a:fontRef>
        </dgm:style>
      </dgm:prSet>
      <dgm:spPr/>
      <dgm:t>
        <a:bodyPr/>
        <a:lstStyle/>
        <a:p>
          <a:r>
            <a:rPr lang="en-US" sz="3200" b="0" dirty="0" smtClean="0"/>
            <a:t>Identify vocabulary words</a:t>
          </a:r>
          <a:endParaRPr lang="en-US" sz="3200" b="0" dirty="0"/>
        </a:p>
      </dgm:t>
    </dgm:pt>
    <dgm:pt modelId="{63DBDAB7-0A83-5847-BC84-F24AEEFC31F3}" type="parTrans" cxnId="{D18C4EDD-6908-C54A-9270-8DF0AFB3DB46}">
      <dgm:prSet/>
      <dgm:spPr/>
      <dgm:t>
        <a:bodyPr/>
        <a:lstStyle/>
        <a:p>
          <a:endParaRPr lang="en-US"/>
        </a:p>
      </dgm:t>
    </dgm:pt>
    <dgm:pt modelId="{E29E6669-4A47-4D4E-BD56-4613630BFB71}" type="sibTrans" cxnId="{D18C4EDD-6908-C54A-9270-8DF0AFB3DB46}">
      <dgm:prSet/>
      <dgm:spPr/>
      <dgm:t>
        <a:bodyPr/>
        <a:lstStyle/>
        <a:p>
          <a:endParaRPr lang="en-US"/>
        </a:p>
      </dgm:t>
    </dgm:pt>
    <dgm:pt modelId="{69F67D9A-D1E8-9949-9728-C5FF826CC969}">
      <dgm:prSet phldrT="[Text]" custT="1">
        <dgm:style>
          <a:lnRef idx="1">
            <a:schemeClr val="dk1"/>
          </a:lnRef>
          <a:fillRef idx="3">
            <a:schemeClr val="dk1"/>
          </a:fillRef>
          <a:effectRef idx="2">
            <a:schemeClr val="dk1"/>
          </a:effectRef>
          <a:fontRef idx="minor">
            <a:schemeClr val="lt1"/>
          </a:fontRef>
        </dgm:style>
      </dgm:prSet>
      <dgm:spPr/>
      <dgm:t>
        <a:bodyPr/>
        <a:lstStyle/>
        <a:p>
          <a:r>
            <a:rPr lang="en-US" sz="2800" dirty="0" smtClean="0"/>
            <a:t>Find translations for words and phrases</a:t>
          </a:r>
          <a:endParaRPr lang="en-US" sz="2800" dirty="0"/>
        </a:p>
      </dgm:t>
    </dgm:pt>
    <dgm:pt modelId="{72F7C023-1AF8-BB41-B8CA-493F33D8E535}" type="parTrans" cxnId="{257162E8-7913-FD41-A132-523B17B1B376}">
      <dgm:prSet/>
      <dgm:spPr/>
      <dgm:t>
        <a:bodyPr/>
        <a:lstStyle/>
        <a:p>
          <a:endParaRPr lang="en-US"/>
        </a:p>
      </dgm:t>
    </dgm:pt>
    <dgm:pt modelId="{B5CB030F-A558-6543-A96C-F65B204297DC}" type="sibTrans" cxnId="{257162E8-7913-FD41-A132-523B17B1B376}">
      <dgm:prSet/>
      <dgm:spPr/>
      <dgm:t>
        <a:bodyPr/>
        <a:lstStyle/>
        <a:p>
          <a:endParaRPr lang="en-US"/>
        </a:p>
      </dgm:t>
    </dgm:pt>
    <dgm:pt modelId="{E8B70B3D-A3FF-5D48-8DA6-4B19DD5ADB49}" type="pres">
      <dgm:prSet presAssocID="{35C99B2C-7699-2942-B053-CE26C56B1C23}" presName="Name0" presStyleCnt="0">
        <dgm:presLayoutVars>
          <dgm:dir/>
          <dgm:resizeHandles val="exact"/>
        </dgm:presLayoutVars>
      </dgm:prSet>
      <dgm:spPr/>
    </dgm:pt>
    <dgm:pt modelId="{5D4C160A-9AD2-0144-ACA1-A040BF2B0149}" type="pres">
      <dgm:prSet presAssocID="{8EB6D453-4CA8-E84E-8701-0A0CCC95948B}" presName="node" presStyleLbl="node1" presStyleIdx="0" presStyleCnt="3">
        <dgm:presLayoutVars>
          <dgm:bulletEnabled val="1"/>
        </dgm:presLayoutVars>
      </dgm:prSet>
      <dgm:spPr/>
      <dgm:t>
        <a:bodyPr/>
        <a:lstStyle/>
        <a:p>
          <a:endParaRPr lang="en-US"/>
        </a:p>
      </dgm:t>
    </dgm:pt>
    <dgm:pt modelId="{18B9FF87-1ACE-DC4C-8D37-633180FB200F}" type="pres">
      <dgm:prSet presAssocID="{889C0407-BF9E-5641-A12C-874995445109}" presName="sibTrans" presStyleLbl="sibTrans2D1" presStyleIdx="0" presStyleCnt="2"/>
      <dgm:spPr/>
      <dgm:t>
        <a:bodyPr/>
        <a:lstStyle/>
        <a:p>
          <a:endParaRPr lang="en-US"/>
        </a:p>
      </dgm:t>
    </dgm:pt>
    <dgm:pt modelId="{A26C472C-3A39-0F4F-B157-C26DBC75627A}" type="pres">
      <dgm:prSet presAssocID="{889C0407-BF9E-5641-A12C-874995445109}" presName="connectorText" presStyleLbl="sibTrans2D1" presStyleIdx="0" presStyleCnt="2"/>
      <dgm:spPr/>
      <dgm:t>
        <a:bodyPr/>
        <a:lstStyle/>
        <a:p>
          <a:endParaRPr lang="en-US"/>
        </a:p>
      </dgm:t>
    </dgm:pt>
    <dgm:pt modelId="{26A59DB8-2987-EA4A-B5C9-356E4832B29B}" type="pres">
      <dgm:prSet presAssocID="{373C686C-3A8E-6548-8B7B-28058F74BC0C}" presName="node" presStyleLbl="node1" presStyleIdx="1" presStyleCnt="3">
        <dgm:presLayoutVars>
          <dgm:bulletEnabled val="1"/>
        </dgm:presLayoutVars>
      </dgm:prSet>
      <dgm:spPr/>
      <dgm:t>
        <a:bodyPr/>
        <a:lstStyle/>
        <a:p>
          <a:endParaRPr lang="en-US"/>
        </a:p>
      </dgm:t>
    </dgm:pt>
    <dgm:pt modelId="{18C4256B-D6D6-E945-8C82-1DEDC58A7DFA}" type="pres">
      <dgm:prSet presAssocID="{E29E6669-4A47-4D4E-BD56-4613630BFB71}" presName="sibTrans" presStyleLbl="sibTrans2D1" presStyleIdx="1" presStyleCnt="2"/>
      <dgm:spPr/>
      <dgm:t>
        <a:bodyPr/>
        <a:lstStyle/>
        <a:p>
          <a:endParaRPr lang="en-US"/>
        </a:p>
      </dgm:t>
    </dgm:pt>
    <dgm:pt modelId="{5FFE2047-0F58-3C4F-8D88-F466E2C558C7}" type="pres">
      <dgm:prSet presAssocID="{E29E6669-4A47-4D4E-BD56-4613630BFB71}" presName="connectorText" presStyleLbl="sibTrans2D1" presStyleIdx="1" presStyleCnt="2"/>
      <dgm:spPr/>
      <dgm:t>
        <a:bodyPr/>
        <a:lstStyle/>
        <a:p>
          <a:endParaRPr lang="en-US"/>
        </a:p>
      </dgm:t>
    </dgm:pt>
    <dgm:pt modelId="{5126A57A-4FAB-784F-9C9E-C9D01890EA1E}" type="pres">
      <dgm:prSet presAssocID="{69F67D9A-D1E8-9949-9728-C5FF826CC969}" presName="node" presStyleLbl="node1" presStyleIdx="2" presStyleCnt="3">
        <dgm:presLayoutVars>
          <dgm:bulletEnabled val="1"/>
        </dgm:presLayoutVars>
      </dgm:prSet>
      <dgm:spPr/>
      <dgm:t>
        <a:bodyPr/>
        <a:lstStyle/>
        <a:p>
          <a:endParaRPr lang="en-US"/>
        </a:p>
      </dgm:t>
    </dgm:pt>
  </dgm:ptLst>
  <dgm:cxnLst>
    <dgm:cxn modelId="{D18C4EDD-6908-C54A-9270-8DF0AFB3DB46}" srcId="{35C99B2C-7699-2942-B053-CE26C56B1C23}" destId="{373C686C-3A8E-6548-8B7B-28058F74BC0C}" srcOrd="1" destOrd="0" parTransId="{63DBDAB7-0A83-5847-BC84-F24AEEFC31F3}" sibTransId="{E29E6669-4A47-4D4E-BD56-4613630BFB71}"/>
    <dgm:cxn modelId="{12708095-5B3C-6E4F-A2EC-416DFE6642C1}" type="presOf" srcId="{35C99B2C-7699-2942-B053-CE26C56B1C23}" destId="{E8B70B3D-A3FF-5D48-8DA6-4B19DD5ADB49}" srcOrd="0" destOrd="0" presId="urn:microsoft.com/office/officeart/2005/8/layout/process1"/>
    <dgm:cxn modelId="{257162E8-7913-FD41-A132-523B17B1B376}" srcId="{35C99B2C-7699-2942-B053-CE26C56B1C23}" destId="{69F67D9A-D1E8-9949-9728-C5FF826CC969}" srcOrd="2" destOrd="0" parTransId="{72F7C023-1AF8-BB41-B8CA-493F33D8E535}" sibTransId="{B5CB030F-A558-6543-A96C-F65B204297DC}"/>
    <dgm:cxn modelId="{644E95F7-AAC8-B844-A883-B9074C95FB7A}" type="presOf" srcId="{8EB6D453-4CA8-E84E-8701-0A0CCC95948B}" destId="{5D4C160A-9AD2-0144-ACA1-A040BF2B0149}" srcOrd="0" destOrd="0" presId="urn:microsoft.com/office/officeart/2005/8/layout/process1"/>
    <dgm:cxn modelId="{6BAC980A-C525-FD49-A33D-890EC517C7BF}" type="presOf" srcId="{373C686C-3A8E-6548-8B7B-28058F74BC0C}" destId="{26A59DB8-2987-EA4A-B5C9-356E4832B29B}" srcOrd="0" destOrd="0" presId="urn:microsoft.com/office/officeart/2005/8/layout/process1"/>
    <dgm:cxn modelId="{98925A03-0EC6-894E-8B8D-1DA21CA4EBE6}" type="presOf" srcId="{E29E6669-4A47-4D4E-BD56-4613630BFB71}" destId="{5FFE2047-0F58-3C4F-8D88-F466E2C558C7}" srcOrd="1" destOrd="0" presId="urn:microsoft.com/office/officeart/2005/8/layout/process1"/>
    <dgm:cxn modelId="{894D11F2-36AB-C343-A081-3A9DCB54FBB1}" type="presOf" srcId="{889C0407-BF9E-5641-A12C-874995445109}" destId="{A26C472C-3A39-0F4F-B157-C26DBC75627A}" srcOrd="1" destOrd="0" presId="urn:microsoft.com/office/officeart/2005/8/layout/process1"/>
    <dgm:cxn modelId="{628F3897-5BD0-7646-A0FD-03BD2E7E9577}" type="presOf" srcId="{889C0407-BF9E-5641-A12C-874995445109}" destId="{18B9FF87-1ACE-DC4C-8D37-633180FB200F}" srcOrd="0" destOrd="0" presId="urn:microsoft.com/office/officeart/2005/8/layout/process1"/>
    <dgm:cxn modelId="{D0F3761A-3EC2-1240-82A0-824C940236FC}" type="presOf" srcId="{69F67D9A-D1E8-9949-9728-C5FF826CC969}" destId="{5126A57A-4FAB-784F-9C9E-C9D01890EA1E}" srcOrd="0" destOrd="0" presId="urn:microsoft.com/office/officeart/2005/8/layout/process1"/>
    <dgm:cxn modelId="{0D66F3E3-DAFB-CB4E-9C82-D5A295FBBE5A}" type="presOf" srcId="{E29E6669-4A47-4D4E-BD56-4613630BFB71}" destId="{18C4256B-D6D6-E945-8C82-1DEDC58A7DFA}" srcOrd="0" destOrd="0" presId="urn:microsoft.com/office/officeart/2005/8/layout/process1"/>
    <dgm:cxn modelId="{6F76F5C6-BCA1-1341-BCF6-728967C08185}" srcId="{35C99B2C-7699-2942-B053-CE26C56B1C23}" destId="{8EB6D453-4CA8-E84E-8701-0A0CCC95948B}" srcOrd="0" destOrd="0" parTransId="{856E088D-EA8A-A348-957A-34D7FFF968F5}" sibTransId="{889C0407-BF9E-5641-A12C-874995445109}"/>
    <dgm:cxn modelId="{7FA1BAD0-DFF4-574E-BFD7-4E80FF110FF1}" type="presParOf" srcId="{E8B70B3D-A3FF-5D48-8DA6-4B19DD5ADB49}" destId="{5D4C160A-9AD2-0144-ACA1-A040BF2B0149}" srcOrd="0" destOrd="0" presId="urn:microsoft.com/office/officeart/2005/8/layout/process1"/>
    <dgm:cxn modelId="{B901ED6C-ABF9-EC40-8F25-863AD7288876}" type="presParOf" srcId="{E8B70B3D-A3FF-5D48-8DA6-4B19DD5ADB49}" destId="{18B9FF87-1ACE-DC4C-8D37-633180FB200F}" srcOrd="1" destOrd="0" presId="urn:microsoft.com/office/officeart/2005/8/layout/process1"/>
    <dgm:cxn modelId="{37753B38-DEF2-7C4B-BB47-9B1468D766FB}" type="presParOf" srcId="{18B9FF87-1ACE-DC4C-8D37-633180FB200F}" destId="{A26C472C-3A39-0F4F-B157-C26DBC75627A}" srcOrd="0" destOrd="0" presId="urn:microsoft.com/office/officeart/2005/8/layout/process1"/>
    <dgm:cxn modelId="{309FF8CA-631E-C146-8D38-18C370B89F75}" type="presParOf" srcId="{E8B70B3D-A3FF-5D48-8DA6-4B19DD5ADB49}" destId="{26A59DB8-2987-EA4A-B5C9-356E4832B29B}" srcOrd="2" destOrd="0" presId="urn:microsoft.com/office/officeart/2005/8/layout/process1"/>
    <dgm:cxn modelId="{AC02E5DC-30BE-4849-95AB-2F85B8F1ACF9}" type="presParOf" srcId="{E8B70B3D-A3FF-5D48-8DA6-4B19DD5ADB49}" destId="{18C4256B-D6D6-E945-8C82-1DEDC58A7DFA}" srcOrd="3" destOrd="0" presId="urn:microsoft.com/office/officeart/2005/8/layout/process1"/>
    <dgm:cxn modelId="{FA4D847F-EA68-7F4C-9FBB-428C19E4160E}" type="presParOf" srcId="{18C4256B-D6D6-E945-8C82-1DEDC58A7DFA}" destId="{5FFE2047-0F58-3C4F-8D88-F466E2C558C7}" srcOrd="0" destOrd="0" presId="urn:microsoft.com/office/officeart/2005/8/layout/process1"/>
    <dgm:cxn modelId="{C10DF99B-B933-CE4D-9EB0-8720E711F620}" type="presParOf" srcId="{E8B70B3D-A3FF-5D48-8DA6-4B19DD5ADB49}" destId="{5126A57A-4FAB-784F-9C9E-C9D01890EA1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C99B2C-7699-2942-B053-CE26C56B1C23}" type="doc">
      <dgm:prSet loTypeId="urn:microsoft.com/office/officeart/2005/8/layout/process1" loCatId="" qsTypeId="urn:microsoft.com/office/officeart/2005/8/quickstyle/simple4" qsCatId="simple" csTypeId="urn:microsoft.com/office/officeart/2005/8/colors/accent1_2" csCatId="accent1" phldr="1"/>
      <dgm:spPr/>
    </dgm:pt>
    <dgm:pt modelId="{8EB6D453-4CA8-E84E-8701-0A0CCC95948B}">
      <dgm:prSet phldrT="[Text]" custT="1">
        <dgm:style>
          <a:lnRef idx="1">
            <a:schemeClr val="dk1"/>
          </a:lnRef>
          <a:fillRef idx="3">
            <a:schemeClr val="dk1"/>
          </a:fillRef>
          <a:effectRef idx="2">
            <a:schemeClr val="dk1"/>
          </a:effectRef>
          <a:fontRef idx="minor">
            <a:schemeClr val="lt1"/>
          </a:fontRef>
        </dgm:style>
      </dgm:prSet>
      <dgm:spPr/>
      <dgm:t>
        <a:bodyPr/>
        <a:lstStyle/>
        <a:p>
          <a:r>
            <a:rPr lang="en-US" sz="3200" b="0" dirty="0" smtClean="0"/>
            <a:t>Extract subtitles</a:t>
          </a:r>
          <a:endParaRPr lang="en-US" sz="3200" b="0" dirty="0"/>
        </a:p>
      </dgm:t>
    </dgm:pt>
    <dgm:pt modelId="{856E088D-EA8A-A348-957A-34D7FFF968F5}" type="parTrans" cxnId="{6F76F5C6-BCA1-1341-BCF6-728967C08185}">
      <dgm:prSet/>
      <dgm:spPr/>
      <dgm:t>
        <a:bodyPr/>
        <a:lstStyle/>
        <a:p>
          <a:endParaRPr lang="en-US"/>
        </a:p>
      </dgm:t>
    </dgm:pt>
    <dgm:pt modelId="{889C0407-BF9E-5641-A12C-874995445109}" type="sibTrans" cxnId="{6F76F5C6-BCA1-1341-BCF6-728967C08185}">
      <dgm:prSet/>
      <dgm:spPr/>
      <dgm:t>
        <a:bodyPr/>
        <a:lstStyle/>
        <a:p>
          <a:endParaRPr lang="en-US"/>
        </a:p>
      </dgm:t>
    </dgm:pt>
    <dgm:pt modelId="{373C686C-3A8E-6548-8B7B-28058F74BC0C}">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3200" b="1" dirty="0" smtClean="0"/>
            <a:t>Identify vocabulary words</a:t>
          </a:r>
          <a:endParaRPr lang="en-US" sz="3200" b="1" dirty="0"/>
        </a:p>
      </dgm:t>
    </dgm:pt>
    <dgm:pt modelId="{63DBDAB7-0A83-5847-BC84-F24AEEFC31F3}" type="parTrans" cxnId="{D18C4EDD-6908-C54A-9270-8DF0AFB3DB46}">
      <dgm:prSet/>
      <dgm:spPr/>
      <dgm:t>
        <a:bodyPr/>
        <a:lstStyle/>
        <a:p>
          <a:endParaRPr lang="en-US"/>
        </a:p>
      </dgm:t>
    </dgm:pt>
    <dgm:pt modelId="{E29E6669-4A47-4D4E-BD56-4613630BFB71}" type="sibTrans" cxnId="{D18C4EDD-6908-C54A-9270-8DF0AFB3DB46}">
      <dgm:prSet/>
      <dgm:spPr/>
      <dgm:t>
        <a:bodyPr/>
        <a:lstStyle/>
        <a:p>
          <a:endParaRPr lang="en-US"/>
        </a:p>
      </dgm:t>
    </dgm:pt>
    <dgm:pt modelId="{69F67D9A-D1E8-9949-9728-C5FF826CC969}">
      <dgm:prSet phldrT="[Text]" custT="1">
        <dgm:style>
          <a:lnRef idx="1">
            <a:schemeClr val="dk1"/>
          </a:lnRef>
          <a:fillRef idx="3">
            <a:schemeClr val="dk1"/>
          </a:fillRef>
          <a:effectRef idx="2">
            <a:schemeClr val="dk1"/>
          </a:effectRef>
          <a:fontRef idx="minor">
            <a:schemeClr val="lt1"/>
          </a:fontRef>
        </dgm:style>
      </dgm:prSet>
      <dgm:spPr/>
      <dgm:t>
        <a:bodyPr/>
        <a:lstStyle/>
        <a:p>
          <a:r>
            <a:rPr lang="en-US" sz="2800" dirty="0" smtClean="0"/>
            <a:t>Find translations for words and phrases</a:t>
          </a:r>
          <a:endParaRPr lang="en-US" sz="2800" dirty="0"/>
        </a:p>
      </dgm:t>
    </dgm:pt>
    <dgm:pt modelId="{72F7C023-1AF8-BB41-B8CA-493F33D8E535}" type="parTrans" cxnId="{257162E8-7913-FD41-A132-523B17B1B376}">
      <dgm:prSet/>
      <dgm:spPr/>
      <dgm:t>
        <a:bodyPr/>
        <a:lstStyle/>
        <a:p>
          <a:endParaRPr lang="en-US"/>
        </a:p>
      </dgm:t>
    </dgm:pt>
    <dgm:pt modelId="{B5CB030F-A558-6543-A96C-F65B204297DC}" type="sibTrans" cxnId="{257162E8-7913-FD41-A132-523B17B1B376}">
      <dgm:prSet/>
      <dgm:spPr/>
      <dgm:t>
        <a:bodyPr/>
        <a:lstStyle/>
        <a:p>
          <a:endParaRPr lang="en-US"/>
        </a:p>
      </dgm:t>
    </dgm:pt>
    <dgm:pt modelId="{E8B70B3D-A3FF-5D48-8DA6-4B19DD5ADB49}" type="pres">
      <dgm:prSet presAssocID="{35C99B2C-7699-2942-B053-CE26C56B1C23}" presName="Name0" presStyleCnt="0">
        <dgm:presLayoutVars>
          <dgm:dir/>
          <dgm:resizeHandles val="exact"/>
        </dgm:presLayoutVars>
      </dgm:prSet>
      <dgm:spPr/>
    </dgm:pt>
    <dgm:pt modelId="{5D4C160A-9AD2-0144-ACA1-A040BF2B0149}" type="pres">
      <dgm:prSet presAssocID="{8EB6D453-4CA8-E84E-8701-0A0CCC95948B}" presName="node" presStyleLbl="node1" presStyleIdx="0" presStyleCnt="3">
        <dgm:presLayoutVars>
          <dgm:bulletEnabled val="1"/>
        </dgm:presLayoutVars>
      </dgm:prSet>
      <dgm:spPr/>
      <dgm:t>
        <a:bodyPr/>
        <a:lstStyle/>
        <a:p>
          <a:endParaRPr lang="en-US"/>
        </a:p>
      </dgm:t>
    </dgm:pt>
    <dgm:pt modelId="{18B9FF87-1ACE-DC4C-8D37-633180FB200F}" type="pres">
      <dgm:prSet presAssocID="{889C0407-BF9E-5641-A12C-874995445109}" presName="sibTrans" presStyleLbl="sibTrans2D1" presStyleIdx="0" presStyleCnt="2"/>
      <dgm:spPr/>
      <dgm:t>
        <a:bodyPr/>
        <a:lstStyle/>
        <a:p>
          <a:endParaRPr lang="en-US"/>
        </a:p>
      </dgm:t>
    </dgm:pt>
    <dgm:pt modelId="{A26C472C-3A39-0F4F-B157-C26DBC75627A}" type="pres">
      <dgm:prSet presAssocID="{889C0407-BF9E-5641-A12C-874995445109}" presName="connectorText" presStyleLbl="sibTrans2D1" presStyleIdx="0" presStyleCnt="2"/>
      <dgm:spPr/>
      <dgm:t>
        <a:bodyPr/>
        <a:lstStyle/>
        <a:p>
          <a:endParaRPr lang="en-US"/>
        </a:p>
      </dgm:t>
    </dgm:pt>
    <dgm:pt modelId="{26A59DB8-2987-EA4A-B5C9-356E4832B29B}" type="pres">
      <dgm:prSet presAssocID="{373C686C-3A8E-6548-8B7B-28058F74BC0C}" presName="node" presStyleLbl="node1" presStyleIdx="1" presStyleCnt="3">
        <dgm:presLayoutVars>
          <dgm:bulletEnabled val="1"/>
        </dgm:presLayoutVars>
      </dgm:prSet>
      <dgm:spPr/>
      <dgm:t>
        <a:bodyPr/>
        <a:lstStyle/>
        <a:p>
          <a:endParaRPr lang="en-US"/>
        </a:p>
      </dgm:t>
    </dgm:pt>
    <dgm:pt modelId="{18C4256B-D6D6-E945-8C82-1DEDC58A7DFA}" type="pres">
      <dgm:prSet presAssocID="{E29E6669-4A47-4D4E-BD56-4613630BFB71}" presName="sibTrans" presStyleLbl="sibTrans2D1" presStyleIdx="1" presStyleCnt="2"/>
      <dgm:spPr/>
      <dgm:t>
        <a:bodyPr/>
        <a:lstStyle/>
        <a:p>
          <a:endParaRPr lang="en-US"/>
        </a:p>
      </dgm:t>
    </dgm:pt>
    <dgm:pt modelId="{5FFE2047-0F58-3C4F-8D88-F466E2C558C7}" type="pres">
      <dgm:prSet presAssocID="{E29E6669-4A47-4D4E-BD56-4613630BFB71}" presName="connectorText" presStyleLbl="sibTrans2D1" presStyleIdx="1" presStyleCnt="2"/>
      <dgm:spPr/>
      <dgm:t>
        <a:bodyPr/>
        <a:lstStyle/>
        <a:p>
          <a:endParaRPr lang="en-US"/>
        </a:p>
      </dgm:t>
    </dgm:pt>
    <dgm:pt modelId="{5126A57A-4FAB-784F-9C9E-C9D01890EA1E}" type="pres">
      <dgm:prSet presAssocID="{69F67D9A-D1E8-9949-9728-C5FF826CC969}" presName="node" presStyleLbl="node1" presStyleIdx="2" presStyleCnt="3">
        <dgm:presLayoutVars>
          <dgm:bulletEnabled val="1"/>
        </dgm:presLayoutVars>
      </dgm:prSet>
      <dgm:spPr/>
      <dgm:t>
        <a:bodyPr/>
        <a:lstStyle/>
        <a:p>
          <a:endParaRPr lang="en-US"/>
        </a:p>
      </dgm:t>
    </dgm:pt>
  </dgm:ptLst>
  <dgm:cxnLst>
    <dgm:cxn modelId="{D18C4EDD-6908-C54A-9270-8DF0AFB3DB46}" srcId="{35C99B2C-7699-2942-B053-CE26C56B1C23}" destId="{373C686C-3A8E-6548-8B7B-28058F74BC0C}" srcOrd="1" destOrd="0" parTransId="{63DBDAB7-0A83-5847-BC84-F24AEEFC31F3}" sibTransId="{E29E6669-4A47-4D4E-BD56-4613630BFB71}"/>
    <dgm:cxn modelId="{257162E8-7913-FD41-A132-523B17B1B376}" srcId="{35C99B2C-7699-2942-B053-CE26C56B1C23}" destId="{69F67D9A-D1E8-9949-9728-C5FF826CC969}" srcOrd="2" destOrd="0" parTransId="{72F7C023-1AF8-BB41-B8CA-493F33D8E535}" sibTransId="{B5CB030F-A558-6543-A96C-F65B204297DC}"/>
    <dgm:cxn modelId="{051C7FBE-8DF3-1946-84B2-3F503CA6D90A}" type="presOf" srcId="{373C686C-3A8E-6548-8B7B-28058F74BC0C}" destId="{26A59DB8-2987-EA4A-B5C9-356E4832B29B}" srcOrd="0" destOrd="0" presId="urn:microsoft.com/office/officeart/2005/8/layout/process1"/>
    <dgm:cxn modelId="{8256C59E-31AE-3941-B7FE-7F06A82A82CC}" type="presOf" srcId="{889C0407-BF9E-5641-A12C-874995445109}" destId="{18B9FF87-1ACE-DC4C-8D37-633180FB200F}" srcOrd="0" destOrd="0" presId="urn:microsoft.com/office/officeart/2005/8/layout/process1"/>
    <dgm:cxn modelId="{B556A9A4-017C-F047-B8FC-1A9F49031515}" type="presOf" srcId="{889C0407-BF9E-5641-A12C-874995445109}" destId="{A26C472C-3A39-0F4F-B157-C26DBC75627A}" srcOrd="1" destOrd="0" presId="urn:microsoft.com/office/officeart/2005/8/layout/process1"/>
    <dgm:cxn modelId="{13DB0FB5-4D8B-2B42-A276-6C72B2A39B3C}" type="presOf" srcId="{35C99B2C-7699-2942-B053-CE26C56B1C23}" destId="{E8B70B3D-A3FF-5D48-8DA6-4B19DD5ADB49}" srcOrd="0" destOrd="0" presId="urn:microsoft.com/office/officeart/2005/8/layout/process1"/>
    <dgm:cxn modelId="{0EE1EC87-D22E-7246-A071-4DFA05C6C61C}" type="presOf" srcId="{8EB6D453-4CA8-E84E-8701-0A0CCC95948B}" destId="{5D4C160A-9AD2-0144-ACA1-A040BF2B0149}" srcOrd="0" destOrd="0" presId="urn:microsoft.com/office/officeart/2005/8/layout/process1"/>
    <dgm:cxn modelId="{39F3F24A-B6AA-8941-9518-16DF159D4C75}" type="presOf" srcId="{E29E6669-4A47-4D4E-BD56-4613630BFB71}" destId="{18C4256B-D6D6-E945-8C82-1DEDC58A7DFA}" srcOrd="0" destOrd="0" presId="urn:microsoft.com/office/officeart/2005/8/layout/process1"/>
    <dgm:cxn modelId="{869643FA-448D-6E47-B48F-A84E10F240D2}" type="presOf" srcId="{69F67D9A-D1E8-9949-9728-C5FF826CC969}" destId="{5126A57A-4FAB-784F-9C9E-C9D01890EA1E}" srcOrd="0" destOrd="0" presId="urn:microsoft.com/office/officeart/2005/8/layout/process1"/>
    <dgm:cxn modelId="{6F76F5C6-BCA1-1341-BCF6-728967C08185}" srcId="{35C99B2C-7699-2942-B053-CE26C56B1C23}" destId="{8EB6D453-4CA8-E84E-8701-0A0CCC95948B}" srcOrd="0" destOrd="0" parTransId="{856E088D-EA8A-A348-957A-34D7FFF968F5}" sibTransId="{889C0407-BF9E-5641-A12C-874995445109}"/>
    <dgm:cxn modelId="{A7EE6E85-E64B-5345-AECE-8686E10575AF}" type="presOf" srcId="{E29E6669-4A47-4D4E-BD56-4613630BFB71}" destId="{5FFE2047-0F58-3C4F-8D88-F466E2C558C7}" srcOrd="1" destOrd="0" presId="urn:microsoft.com/office/officeart/2005/8/layout/process1"/>
    <dgm:cxn modelId="{AF6C78E1-3405-9A49-A057-D7A027891B32}" type="presParOf" srcId="{E8B70B3D-A3FF-5D48-8DA6-4B19DD5ADB49}" destId="{5D4C160A-9AD2-0144-ACA1-A040BF2B0149}" srcOrd="0" destOrd="0" presId="urn:microsoft.com/office/officeart/2005/8/layout/process1"/>
    <dgm:cxn modelId="{C964E3E8-30AB-C644-A1CA-F6E9D254BB34}" type="presParOf" srcId="{E8B70B3D-A3FF-5D48-8DA6-4B19DD5ADB49}" destId="{18B9FF87-1ACE-DC4C-8D37-633180FB200F}" srcOrd="1" destOrd="0" presId="urn:microsoft.com/office/officeart/2005/8/layout/process1"/>
    <dgm:cxn modelId="{C79B3FE0-6DFD-6F4D-9D23-EC9FB0F40FBB}" type="presParOf" srcId="{18B9FF87-1ACE-DC4C-8D37-633180FB200F}" destId="{A26C472C-3A39-0F4F-B157-C26DBC75627A}" srcOrd="0" destOrd="0" presId="urn:microsoft.com/office/officeart/2005/8/layout/process1"/>
    <dgm:cxn modelId="{03123508-DF56-B34F-89F4-9A42F74542A9}" type="presParOf" srcId="{E8B70B3D-A3FF-5D48-8DA6-4B19DD5ADB49}" destId="{26A59DB8-2987-EA4A-B5C9-356E4832B29B}" srcOrd="2" destOrd="0" presId="urn:microsoft.com/office/officeart/2005/8/layout/process1"/>
    <dgm:cxn modelId="{D6396F2E-9C13-194B-897C-F433A8E43571}" type="presParOf" srcId="{E8B70B3D-A3FF-5D48-8DA6-4B19DD5ADB49}" destId="{18C4256B-D6D6-E945-8C82-1DEDC58A7DFA}" srcOrd="3" destOrd="0" presId="urn:microsoft.com/office/officeart/2005/8/layout/process1"/>
    <dgm:cxn modelId="{B0AF867A-DC5E-474F-B5AE-FAEE77E5D3D7}" type="presParOf" srcId="{18C4256B-D6D6-E945-8C82-1DEDC58A7DFA}" destId="{5FFE2047-0F58-3C4F-8D88-F466E2C558C7}" srcOrd="0" destOrd="0" presId="urn:microsoft.com/office/officeart/2005/8/layout/process1"/>
    <dgm:cxn modelId="{95E97865-29BD-6540-8AFB-1FBF0C934364}" type="presParOf" srcId="{E8B70B3D-A3FF-5D48-8DA6-4B19DD5ADB49}" destId="{5126A57A-4FAB-784F-9C9E-C9D01890EA1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C99B2C-7699-2942-B053-CE26C56B1C23}" type="doc">
      <dgm:prSet loTypeId="urn:microsoft.com/office/officeart/2005/8/layout/process1" loCatId="" qsTypeId="urn:microsoft.com/office/officeart/2005/8/quickstyle/simple4" qsCatId="simple" csTypeId="urn:microsoft.com/office/officeart/2005/8/colors/accent1_2" csCatId="accent1" phldr="1"/>
      <dgm:spPr/>
    </dgm:pt>
    <dgm:pt modelId="{8EB6D453-4CA8-E84E-8701-0A0CCC95948B}">
      <dgm:prSet phldrT="[Text]" custT="1">
        <dgm:style>
          <a:lnRef idx="1">
            <a:schemeClr val="dk1"/>
          </a:lnRef>
          <a:fillRef idx="3">
            <a:schemeClr val="dk1"/>
          </a:fillRef>
          <a:effectRef idx="2">
            <a:schemeClr val="dk1"/>
          </a:effectRef>
          <a:fontRef idx="minor">
            <a:schemeClr val="lt1"/>
          </a:fontRef>
        </dgm:style>
      </dgm:prSet>
      <dgm:spPr/>
      <dgm:t>
        <a:bodyPr/>
        <a:lstStyle/>
        <a:p>
          <a:r>
            <a:rPr lang="en-US" sz="3200" b="0" dirty="0" smtClean="0"/>
            <a:t>Extract subtitles</a:t>
          </a:r>
          <a:endParaRPr lang="en-US" sz="3200" b="0" dirty="0"/>
        </a:p>
      </dgm:t>
    </dgm:pt>
    <dgm:pt modelId="{856E088D-EA8A-A348-957A-34D7FFF968F5}" type="parTrans" cxnId="{6F76F5C6-BCA1-1341-BCF6-728967C08185}">
      <dgm:prSet/>
      <dgm:spPr/>
      <dgm:t>
        <a:bodyPr/>
        <a:lstStyle/>
        <a:p>
          <a:endParaRPr lang="en-US"/>
        </a:p>
      </dgm:t>
    </dgm:pt>
    <dgm:pt modelId="{889C0407-BF9E-5641-A12C-874995445109}" type="sibTrans" cxnId="{6F76F5C6-BCA1-1341-BCF6-728967C08185}">
      <dgm:prSet/>
      <dgm:spPr/>
      <dgm:t>
        <a:bodyPr/>
        <a:lstStyle/>
        <a:p>
          <a:endParaRPr lang="en-US"/>
        </a:p>
      </dgm:t>
    </dgm:pt>
    <dgm:pt modelId="{373C686C-3A8E-6548-8B7B-28058F74BC0C}">
      <dgm:prSet phldrT="[Text]" custT="1">
        <dgm:style>
          <a:lnRef idx="1">
            <a:schemeClr val="dk1"/>
          </a:lnRef>
          <a:fillRef idx="3">
            <a:schemeClr val="dk1"/>
          </a:fillRef>
          <a:effectRef idx="2">
            <a:schemeClr val="dk1"/>
          </a:effectRef>
          <a:fontRef idx="minor">
            <a:schemeClr val="lt1"/>
          </a:fontRef>
        </dgm:style>
      </dgm:prSet>
      <dgm:spPr/>
      <dgm:t>
        <a:bodyPr/>
        <a:lstStyle/>
        <a:p>
          <a:r>
            <a:rPr lang="en-US" sz="3200" b="0" dirty="0" smtClean="0"/>
            <a:t>Identify vocabulary words</a:t>
          </a:r>
          <a:endParaRPr lang="en-US" sz="3200" b="0" dirty="0"/>
        </a:p>
      </dgm:t>
    </dgm:pt>
    <dgm:pt modelId="{63DBDAB7-0A83-5847-BC84-F24AEEFC31F3}" type="parTrans" cxnId="{D18C4EDD-6908-C54A-9270-8DF0AFB3DB46}">
      <dgm:prSet/>
      <dgm:spPr/>
      <dgm:t>
        <a:bodyPr/>
        <a:lstStyle/>
        <a:p>
          <a:endParaRPr lang="en-US"/>
        </a:p>
      </dgm:t>
    </dgm:pt>
    <dgm:pt modelId="{E29E6669-4A47-4D4E-BD56-4613630BFB71}" type="sibTrans" cxnId="{D18C4EDD-6908-C54A-9270-8DF0AFB3DB46}">
      <dgm:prSet/>
      <dgm:spPr/>
      <dgm:t>
        <a:bodyPr/>
        <a:lstStyle/>
        <a:p>
          <a:endParaRPr lang="en-US"/>
        </a:p>
      </dgm:t>
    </dgm:pt>
    <dgm:pt modelId="{69F67D9A-D1E8-9949-9728-C5FF826CC969}">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2800" b="1" dirty="0" smtClean="0"/>
            <a:t>Find translations for words and phrases</a:t>
          </a:r>
          <a:endParaRPr lang="en-US" sz="2800" b="1" dirty="0"/>
        </a:p>
      </dgm:t>
    </dgm:pt>
    <dgm:pt modelId="{72F7C023-1AF8-BB41-B8CA-493F33D8E535}" type="parTrans" cxnId="{257162E8-7913-FD41-A132-523B17B1B376}">
      <dgm:prSet/>
      <dgm:spPr/>
      <dgm:t>
        <a:bodyPr/>
        <a:lstStyle/>
        <a:p>
          <a:endParaRPr lang="en-US"/>
        </a:p>
      </dgm:t>
    </dgm:pt>
    <dgm:pt modelId="{B5CB030F-A558-6543-A96C-F65B204297DC}" type="sibTrans" cxnId="{257162E8-7913-FD41-A132-523B17B1B376}">
      <dgm:prSet/>
      <dgm:spPr/>
      <dgm:t>
        <a:bodyPr/>
        <a:lstStyle/>
        <a:p>
          <a:endParaRPr lang="en-US"/>
        </a:p>
      </dgm:t>
    </dgm:pt>
    <dgm:pt modelId="{E8B70B3D-A3FF-5D48-8DA6-4B19DD5ADB49}" type="pres">
      <dgm:prSet presAssocID="{35C99B2C-7699-2942-B053-CE26C56B1C23}" presName="Name0" presStyleCnt="0">
        <dgm:presLayoutVars>
          <dgm:dir/>
          <dgm:resizeHandles val="exact"/>
        </dgm:presLayoutVars>
      </dgm:prSet>
      <dgm:spPr/>
    </dgm:pt>
    <dgm:pt modelId="{5D4C160A-9AD2-0144-ACA1-A040BF2B0149}" type="pres">
      <dgm:prSet presAssocID="{8EB6D453-4CA8-E84E-8701-0A0CCC95948B}" presName="node" presStyleLbl="node1" presStyleIdx="0" presStyleCnt="3">
        <dgm:presLayoutVars>
          <dgm:bulletEnabled val="1"/>
        </dgm:presLayoutVars>
      </dgm:prSet>
      <dgm:spPr/>
      <dgm:t>
        <a:bodyPr/>
        <a:lstStyle/>
        <a:p>
          <a:endParaRPr lang="en-US"/>
        </a:p>
      </dgm:t>
    </dgm:pt>
    <dgm:pt modelId="{18B9FF87-1ACE-DC4C-8D37-633180FB200F}" type="pres">
      <dgm:prSet presAssocID="{889C0407-BF9E-5641-A12C-874995445109}" presName="sibTrans" presStyleLbl="sibTrans2D1" presStyleIdx="0" presStyleCnt="2"/>
      <dgm:spPr/>
      <dgm:t>
        <a:bodyPr/>
        <a:lstStyle/>
        <a:p>
          <a:endParaRPr lang="en-US"/>
        </a:p>
      </dgm:t>
    </dgm:pt>
    <dgm:pt modelId="{A26C472C-3A39-0F4F-B157-C26DBC75627A}" type="pres">
      <dgm:prSet presAssocID="{889C0407-BF9E-5641-A12C-874995445109}" presName="connectorText" presStyleLbl="sibTrans2D1" presStyleIdx="0" presStyleCnt="2"/>
      <dgm:spPr/>
      <dgm:t>
        <a:bodyPr/>
        <a:lstStyle/>
        <a:p>
          <a:endParaRPr lang="en-US"/>
        </a:p>
      </dgm:t>
    </dgm:pt>
    <dgm:pt modelId="{26A59DB8-2987-EA4A-B5C9-356E4832B29B}" type="pres">
      <dgm:prSet presAssocID="{373C686C-3A8E-6548-8B7B-28058F74BC0C}" presName="node" presStyleLbl="node1" presStyleIdx="1" presStyleCnt="3">
        <dgm:presLayoutVars>
          <dgm:bulletEnabled val="1"/>
        </dgm:presLayoutVars>
      </dgm:prSet>
      <dgm:spPr/>
      <dgm:t>
        <a:bodyPr/>
        <a:lstStyle/>
        <a:p>
          <a:endParaRPr lang="en-US"/>
        </a:p>
      </dgm:t>
    </dgm:pt>
    <dgm:pt modelId="{18C4256B-D6D6-E945-8C82-1DEDC58A7DFA}" type="pres">
      <dgm:prSet presAssocID="{E29E6669-4A47-4D4E-BD56-4613630BFB71}" presName="sibTrans" presStyleLbl="sibTrans2D1" presStyleIdx="1" presStyleCnt="2"/>
      <dgm:spPr/>
      <dgm:t>
        <a:bodyPr/>
        <a:lstStyle/>
        <a:p>
          <a:endParaRPr lang="en-US"/>
        </a:p>
      </dgm:t>
    </dgm:pt>
    <dgm:pt modelId="{5FFE2047-0F58-3C4F-8D88-F466E2C558C7}" type="pres">
      <dgm:prSet presAssocID="{E29E6669-4A47-4D4E-BD56-4613630BFB71}" presName="connectorText" presStyleLbl="sibTrans2D1" presStyleIdx="1" presStyleCnt="2"/>
      <dgm:spPr/>
      <dgm:t>
        <a:bodyPr/>
        <a:lstStyle/>
        <a:p>
          <a:endParaRPr lang="en-US"/>
        </a:p>
      </dgm:t>
    </dgm:pt>
    <dgm:pt modelId="{5126A57A-4FAB-784F-9C9E-C9D01890EA1E}" type="pres">
      <dgm:prSet presAssocID="{69F67D9A-D1E8-9949-9728-C5FF826CC969}" presName="node" presStyleLbl="node1" presStyleIdx="2" presStyleCnt="3">
        <dgm:presLayoutVars>
          <dgm:bulletEnabled val="1"/>
        </dgm:presLayoutVars>
      </dgm:prSet>
      <dgm:spPr/>
      <dgm:t>
        <a:bodyPr/>
        <a:lstStyle/>
        <a:p>
          <a:endParaRPr lang="en-US"/>
        </a:p>
      </dgm:t>
    </dgm:pt>
  </dgm:ptLst>
  <dgm:cxnLst>
    <dgm:cxn modelId="{D18C4EDD-6908-C54A-9270-8DF0AFB3DB46}" srcId="{35C99B2C-7699-2942-B053-CE26C56B1C23}" destId="{373C686C-3A8E-6548-8B7B-28058F74BC0C}" srcOrd="1" destOrd="0" parTransId="{63DBDAB7-0A83-5847-BC84-F24AEEFC31F3}" sibTransId="{E29E6669-4A47-4D4E-BD56-4613630BFB71}"/>
    <dgm:cxn modelId="{2D7562E9-C1DC-AF40-9613-1318A30FE7CC}" type="presOf" srcId="{E29E6669-4A47-4D4E-BD56-4613630BFB71}" destId="{5FFE2047-0F58-3C4F-8D88-F466E2C558C7}" srcOrd="1" destOrd="0" presId="urn:microsoft.com/office/officeart/2005/8/layout/process1"/>
    <dgm:cxn modelId="{257162E8-7913-FD41-A132-523B17B1B376}" srcId="{35C99B2C-7699-2942-B053-CE26C56B1C23}" destId="{69F67D9A-D1E8-9949-9728-C5FF826CC969}" srcOrd="2" destOrd="0" parTransId="{72F7C023-1AF8-BB41-B8CA-493F33D8E535}" sibTransId="{B5CB030F-A558-6543-A96C-F65B204297DC}"/>
    <dgm:cxn modelId="{C57C5677-1146-7C4B-8335-13CDBB87CEC2}" type="presOf" srcId="{373C686C-3A8E-6548-8B7B-28058F74BC0C}" destId="{26A59DB8-2987-EA4A-B5C9-356E4832B29B}" srcOrd="0" destOrd="0" presId="urn:microsoft.com/office/officeart/2005/8/layout/process1"/>
    <dgm:cxn modelId="{8F845D6B-47F3-F747-B8EA-B9296CD7A5C0}" type="presOf" srcId="{889C0407-BF9E-5641-A12C-874995445109}" destId="{18B9FF87-1ACE-DC4C-8D37-633180FB200F}" srcOrd="0" destOrd="0" presId="urn:microsoft.com/office/officeart/2005/8/layout/process1"/>
    <dgm:cxn modelId="{FC88D705-25E6-BE42-89E8-5923C4EAD713}" type="presOf" srcId="{E29E6669-4A47-4D4E-BD56-4613630BFB71}" destId="{18C4256B-D6D6-E945-8C82-1DEDC58A7DFA}" srcOrd="0" destOrd="0" presId="urn:microsoft.com/office/officeart/2005/8/layout/process1"/>
    <dgm:cxn modelId="{73384A9A-A70A-654E-B486-E1454F4DA7CA}" type="presOf" srcId="{889C0407-BF9E-5641-A12C-874995445109}" destId="{A26C472C-3A39-0F4F-B157-C26DBC75627A}" srcOrd="1" destOrd="0" presId="urn:microsoft.com/office/officeart/2005/8/layout/process1"/>
    <dgm:cxn modelId="{FF28C312-9F0A-4840-BBED-F1BFF85D578D}" type="presOf" srcId="{35C99B2C-7699-2942-B053-CE26C56B1C23}" destId="{E8B70B3D-A3FF-5D48-8DA6-4B19DD5ADB49}" srcOrd="0" destOrd="0" presId="urn:microsoft.com/office/officeart/2005/8/layout/process1"/>
    <dgm:cxn modelId="{A1E74CA6-79A3-9C4B-BE82-F7F2142BD22D}" type="presOf" srcId="{69F67D9A-D1E8-9949-9728-C5FF826CC969}" destId="{5126A57A-4FAB-784F-9C9E-C9D01890EA1E}" srcOrd="0" destOrd="0" presId="urn:microsoft.com/office/officeart/2005/8/layout/process1"/>
    <dgm:cxn modelId="{6F76F5C6-BCA1-1341-BCF6-728967C08185}" srcId="{35C99B2C-7699-2942-B053-CE26C56B1C23}" destId="{8EB6D453-4CA8-E84E-8701-0A0CCC95948B}" srcOrd="0" destOrd="0" parTransId="{856E088D-EA8A-A348-957A-34D7FFF968F5}" sibTransId="{889C0407-BF9E-5641-A12C-874995445109}"/>
    <dgm:cxn modelId="{83DAC25B-7330-3A48-A0DE-C83D13A7F34D}" type="presOf" srcId="{8EB6D453-4CA8-E84E-8701-0A0CCC95948B}" destId="{5D4C160A-9AD2-0144-ACA1-A040BF2B0149}" srcOrd="0" destOrd="0" presId="urn:microsoft.com/office/officeart/2005/8/layout/process1"/>
    <dgm:cxn modelId="{468D687D-5B74-CE45-B02F-3D580983F7A7}" type="presParOf" srcId="{E8B70B3D-A3FF-5D48-8DA6-4B19DD5ADB49}" destId="{5D4C160A-9AD2-0144-ACA1-A040BF2B0149}" srcOrd="0" destOrd="0" presId="urn:microsoft.com/office/officeart/2005/8/layout/process1"/>
    <dgm:cxn modelId="{E3475134-B937-5447-A070-B27BDC776D75}" type="presParOf" srcId="{E8B70B3D-A3FF-5D48-8DA6-4B19DD5ADB49}" destId="{18B9FF87-1ACE-DC4C-8D37-633180FB200F}" srcOrd="1" destOrd="0" presId="urn:microsoft.com/office/officeart/2005/8/layout/process1"/>
    <dgm:cxn modelId="{3856F552-2DDB-2043-9059-EE971EE73577}" type="presParOf" srcId="{18B9FF87-1ACE-DC4C-8D37-633180FB200F}" destId="{A26C472C-3A39-0F4F-B157-C26DBC75627A}" srcOrd="0" destOrd="0" presId="urn:microsoft.com/office/officeart/2005/8/layout/process1"/>
    <dgm:cxn modelId="{A32F0220-EE00-1849-8704-BE699F5BC9AB}" type="presParOf" srcId="{E8B70B3D-A3FF-5D48-8DA6-4B19DD5ADB49}" destId="{26A59DB8-2987-EA4A-B5C9-356E4832B29B}" srcOrd="2" destOrd="0" presId="urn:microsoft.com/office/officeart/2005/8/layout/process1"/>
    <dgm:cxn modelId="{0E3743AE-5B1B-5E4B-88AD-EE4749937B69}" type="presParOf" srcId="{E8B70B3D-A3FF-5D48-8DA6-4B19DD5ADB49}" destId="{18C4256B-D6D6-E945-8C82-1DEDC58A7DFA}" srcOrd="3" destOrd="0" presId="urn:microsoft.com/office/officeart/2005/8/layout/process1"/>
    <dgm:cxn modelId="{521AF674-5F39-CB4C-B09B-BC0E20D5ED91}" type="presParOf" srcId="{18C4256B-D6D6-E945-8C82-1DEDC58A7DFA}" destId="{5FFE2047-0F58-3C4F-8D88-F466E2C558C7}" srcOrd="0" destOrd="0" presId="urn:microsoft.com/office/officeart/2005/8/layout/process1"/>
    <dgm:cxn modelId="{2A76266F-5AC1-F44B-8A8D-411A050AF084}" type="presParOf" srcId="{E8B70B3D-A3FF-5D48-8DA6-4B19DD5ADB49}" destId="{5126A57A-4FAB-784F-9C9E-C9D01890EA1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160A-9AD2-0144-ACA1-A040BF2B0149}">
      <dsp:nvSpPr>
        <dsp:cNvPr id="0" name=""/>
        <dsp:cNvSpPr/>
      </dsp:nvSpPr>
      <dsp:spPr>
        <a:xfrm>
          <a:off x="8036" y="2103586"/>
          <a:ext cx="2402085" cy="1888827"/>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t>Extract subtitles</a:t>
          </a:r>
          <a:endParaRPr lang="en-US" sz="3200" b="1" kern="1200" dirty="0"/>
        </a:p>
      </dsp:txBody>
      <dsp:txXfrm>
        <a:off x="63358" y="2158908"/>
        <a:ext cx="2291441" cy="1778183"/>
      </dsp:txXfrm>
    </dsp:sp>
    <dsp:sp modelId="{18B9FF87-1ACE-DC4C-8D37-633180FB200F}">
      <dsp:nvSpPr>
        <dsp:cNvPr id="0" name=""/>
        <dsp:cNvSpPr/>
      </dsp:nvSpPr>
      <dsp:spPr>
        <a:xfrm>
          <a:off x="265033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650331" y="2869284"/>
        <a:ext cx="356469" cy="357431"/>
      </dsp:txXfrm>
    </dsp:sp>
    <dsp:sp modelId="{26A59DB8-2987-EA4A-B5C9-356E4832B29B}">
      <dsp:nvSpPr>
        <dsp:cNvPr id="0" name=""/>
        <dsp:cNvSpPr/>
      </dsp:nvSpPr>
      <dsp:spPr>
        <a:xfrm>
          <a:off x="3370957"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t>Identify vocabulary words</a:t>
          </a:r>
          <a:endParaRPr lang="en-US" sz="3200" b="0" kern="1200" dirty="0"/>
        </a:p>
      </dsp:txBody>
      <dsp:txXfrm>
        <a:off x="3426279" y="2158908"/>
        <a:ext cx="2291441" cy="1778183"/>
      </dsp:txXfrm>
    </dsp:sp>
    <dsp:sp modelId="{18C4256B-D6D6-E945-8C82-1DEDC58A7DFA}">
      <dsp:nvSpPr>
        <dsp:cNvPr id="0" name=""/>
        <dsp:cNvSpPr/>
      </dsp:nvSpPr>
      <dsp:spPr>
        <a:xfrm>
          <a:off x="601325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6013251" y="2869284"/>
        <a:ext cx="356469" cy="357431"/>
      </dsp:txXfrm>
    </dsp:sp>
    <dsp:sp modelId="{5126A57A-4FAB-784F-9C9E-C9D01890EA1E}">
      <dsp:nvSpPr>
        <dsp:cNvPr id="0" name=""/>
        <dsp:cNvSpPr/>
      </dsp:nvSpPr>
      <dsp:spPr>
        <a:xfrm>
          <a:off x="6733877"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Find translations for words and phrases</a:t>
          </a:r>
          <a:endParaRPr lang="en-US" sz="2800" kern="1200" dirty="0"/>
        </a:p>
      </dsp:txBody>
      <dsp:txXfrm>
        <a:off x="6789199" y="2158908"/>
        <a:ext cx="2291441" cy="177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160A-9AD2-0144-ACA1-A040BF2B0149}">
      <dsp:nvSpPr>
        <dsp:cNvPr id="0" name=""/>
        <dsp:cNvSpPr/>
      </dsp:nvSpPr>
      <dsp:spPr>
        <a:xfrm>
          <a:off x="8036"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t>Extract subtitles</a:t>
          </a:r>
          <a:endParaRPr lang="en-US" sz="3200" b="0" kern="1200" dirty="0"/>
        </a:p>
      </dsp:txBody>
      <dsp:txXfrm>
        <a:off x="63358" y="2158908"/>
        <a:ext cx="2291441" cy="1778183"/>
      </dsp:txXfrm>
    </dsp:sp>
    <dsp:sp modelId="{18B9FF87-1ACE-DC4C-8D37-633180FB200F}">
      <dsp:nvSpPr>
        <dsp:cNvPr id="0" name=""/>
        <dsp:cNvSpPr/>
      </dsp:nvSpPr>
      <dsp:spPr>
        <a:xfrm>
          <a:off x="265033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650331" y="2869284"/>
        <a:ext cx="356469" cy="357431"/>
      </dsp:txXfrm>
    </dsp:sp>
    <dsp:sp modelId="{26A59DB8-2987-EA4A-B5C9-356E4832B29B}">
      <dsp:nvSpPr>
        <dsp:cNvPr id="0" name=""/>
        <dsp:cNvSpPr/>
      </dsp:nvSpPr>
      <dsp:spPr>
        <a:xfrm>
          <a:off x="3370957" y="2103586"/>
          <a:ext cx="2402085" cy="1888827"/>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t>Identify vocabulary words</a:t>
          </a:r>
          <a:endParaRPr lang="en-US" sz="3200" b="1" kern="1200" dirty="0"/>
        </a:p>
      </dsp:txBody>
      <dsp:txXfrm>
        <a:off x="3426279" y="2158908"/>
        <a:ext cx="2291441" cy="1778183"/>
      </dsp:txXfrm>
    </dsp:sp>
    <dsp:sp modelId="{18C4256B-D6D6-E945-8C82-1DEDC58A7DFA}">
      <dsp:nvSpPr>
        <dsp:cNvPr id="0" name=""/>
        <dsp:cNvSpPr/>
      </dsp:nvSpPr>
      <dsp:spPr>
        <a:xfrm>
          <a:off x="601325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6013251" y="2869284"/>
        <a:ext cx="356469" cy="357431"/>
      </dsp:txXfrm>
    </dsp:sp>
    <dsp:sp modelId="{5126A57A-4FAB-784F-9C9E-C9D01890EA1E}">
      <dsp:nvSpPr>
        <dsp:cNvPr id="0" name=""/>
        <dsp:cNvSpPr/>
      </dsp:nvSpPr>
      <dsp:spPr>
        <a:xfrm>
          <a:off x="6733877"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Find translations for words and phrases</a:t>
          </a:r>
          <a:endParaRPr lang="en-US" sz="2800" kern="1200" dirty="0"/>
        </a:p>
      </dsp:txBody>
      <dsp:txXfrm>
        <a:off x="6789199" y="2158908"/>
        <a:ext cx="2291441" cy="17781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160A-9AD2-0144-ACA1-A040BF2B0149}">
      <dsp:nvSpPr>
        <dsp:cNvPr id="0" name=""/>
        <dsp:cNvSpPr/>
      </dsp:nvSpPr>
      <dsp:spPr>
        <a:xfrm>
          <a:off x="8036"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t>Extract subtitles</a:t>
          </a:r>
          <a:endParaRPr lang="en-US" sz="3200" b="0" kern="1200" dirty="0"/>
        </a:p>
      </dsp:txBody>
      <dsp:txXfrm>
        <a:off x="63358" y="2158908"/>
        <a:ext cx="2291441" cy="1778183"/>
      </dsp:txXfrm>
    </dsp:sp>
    <dsp:sp modelId="{18B9FF87-1ACE-DC4C-8D37-633180FB200F}">
      <dsp:nvSpPr>
        <dsp:cNvPr id="0" name=""/>
        <dsp:cNvSpPr/>
      </dsp:nvSpPr>
      <dsp:spPr>
        <a:xfrm>
          <a:off x="265033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2650331" y="2869284"/>
        <a:ext cx="356469" cy="357431"/>
      </dsp:txXfrm>
    </dsp:sp>
    <dsp:sp modelId="{26A59DB8-2987-EA4A-B5C9-356E4832B29B}">
      <dsp:nvSpPr>
        <dsp:cNvPr id="0" name=""/>
        <dsp:cNvSpPr/>
      </dsp:nvSpPr>
      <dsp:spPr>
        <a:xfrm>
          <a:off x="3370957" y="2103586"/>
          <a:ext cx="2402085" cy="1888827"/>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0" kern="1200" dirty="0" smtClean="0"/>
            <a:t>Identify vocabulary words</a:t>
          </a:r>
          <a:endParaRPr lang="en-US" sz="3200" b="0" kern="1200" dirty="0"/>
        </a:p>
      </dsp:txBody>
      <dsp:txXfrm>
        <a:off x="3426279" y="2158908"/>
        <a:ext cx="2291441" cy="1778183"/>
      </dsp:txXfrm>
    </dsp:sp>
    <dsp:sp modelId="{18C4256B-D6D6-E945-8C82-1DEDC58A7DFA}">
      <dsp:nvSpPr>
        <dsp:cNvPr id="0" name=""/>
        <dsp:cNvSpPr/>
      </dsp:nvSpPr>
      <dsp:spPr>
        <a:xfrm>
          <a:off x="6013251" y="2750141"/>
          <a:ext cx="509242" cy="5957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a:off x="6013251" y="2869284"/>
        <a:ext cx="356469" cy="357431"/>
      </dsp:txXfrm>
    </dsp:sp>
    <dsp:sp modelId="{5126A57A-4FAB-784F-9C9E-C9D01890EA1E}">
      <dsp:nvSpPr>
        <dsp:cNvPr id="0" name=""/>
        <dsp:cNvSpPr/>
      </dsp:nvSpPr>
      <dsp:spPr>
        <a:xfrm>
          <a:off x="6733877" y="2103586"/>
          <a:ext cx="2402085" cy="1888827"/>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Find translations for words and phrases</a:t>
          </a:r>
          <a:endParaRPr lang="en-US" sz="2800" b="1" kern="1200" dirty="0"/>
        </a:p>
      </dsp:txBody>
      <dsp:txXfrm>
        <a:off x="6789199" y="2158908"/>
        <a:ext cx="2291441" cy="17781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E58B4F-C188-4A48-A162-BB344E46321B}" type="datetimeFigureOut">
              <a:rPr lang="en-US" smtClean="0"/>
              <a:t>4/27/14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7A2DDD-5682-AB4F-9CC3-958F11698057}" type="slidenum">
              <a:rPr lang="en-US" smtClean="0"/>
              <a:t>‹#›</a:t>
            </a:fld>
            <a:endParaRPr lang="en-US"/>
          </a:p>
        </p:txBody>
      </p:sp>
    </p:spTree>
    <p:extLst>
      <p:ext uri="{BB962C8B-B14F-4D97-AF65-F5344CB8AC3E}">
        <p14:creationId xmlns:p14="http://schemas.microsoft.com/office/powerpoint/2010/main" val="2832443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B06E39-5CE4-C34B-9B85-46C959327CF6}" type="datetimeFigureOut">
              <a:rPr lang="en-US" smtClean="0"/>
              <a:t>4/27/14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591F66-B949-C04B-8315-70DDC143B8B5}" type="slidenum">
              <a:rPr lang="en-US" smtClean="0"/>
              <a:t>‹#›</a:t>
            </a:fld>
            <a:endParaRPr lang="en-US"/>
          </a:p>
        </p:txBody>
      </p:sp>
    </p:spTree>
    <p:extLst>
      <p:ext uri="{BB962C8B-B14F-4D97-AF65-F5344CB8AC3E}">
        <p14:creationId xmlns:p14="http://schemas.microsoft.com/office/powerpoint/2010/main" val="4242715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I’ll be presenting</a:t>
            </a:r>
            <a:r>
              <a:rPr lang="en-US" baseline="0" dirty="0" smtClean="0"/>
              <a:t> Smart subtitles, a system which helps you learn vocabulary as you watch </a:t>
            </a:r>
            <a:r>
              <a:rPr lang="en-US" baseline="0" dirty="0" smtClean="0"/>
              <a:t>foreign-language videos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a:t>
            </a:fld>
            <a:endParaRPr lang="en-US"/>
          </a:p>
        </p:txBody>
      </p:sp>
    </p:spTree>
    <p:extLst>
      <p:ext uri="{BB962C8B-B14F-4D97-AF65-F5344CB8AC3E}">
        <p14:creationId xmlns:p14="http://schemas.microsoft.com/office/powerpoint/2010/main" val="1084132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option is to watch the video with subtitles</a:t>
            </a:r>
            <a:r>
              <a:rPr lang="en-US" baseline="0" dirty="0" smtClean="0"/>
              <a:t> in the foreign language. This is only an option if you can read the foreign language, but because foreign-language learners often have better reading ability than listening ability, this can be beneficial to their comprehension.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10</a:t>
            </a:fld>
            <a:endParaRPr lang="en-US"/>
          </a:p>
        </p:txBody>
      </p:sp>
    </p:spTree>
    <p:extLst>
      <p:ext uri="{BB962C8B-B14F-4D97-AF65-F5344CB8AC3E}">
        <p14:creationId xmlns:p14="http://schemas.microsoft.com/office/powerpoint/2010/main" val="301664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can show </a:t>
            </a:r>
            <a:r>
              <a:rPr lang="en-US" dirty="0" smtClean="0"/>
              <a:t>you dual subtitles, which show</a:t>
            </a:r>
            <a:r>
              <a:rPr lang="en-US" baseline="0" dirty="0" smtClean="0"/>
              <a:t> you written forms in </a:t>
            </a:r>
            <a:r>
              <a:rPr lang="en-US" baseline="0" dirty="0" smtClean="0"/>
              <a:t>both languages. </a:t>
            </a:r>
            <a:r>
              <a:rPr lang="en-US" baseline="0" dirty="0" smtClean="0"/>
              <a:t>These are considered to be more beneficial for vocabulary learning than using subtitles for just a single language. With Smart Subtitles, we </a:t>
            </a:r>
            <a:r>
              <a:rPr lang="en-US" baseline="0" dirty="0" smtClean="0"/>
              <a:t>aimed to do even better than these existing options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E591F66-B949-C04B-8315-70DDC143B8B5}" type="slidenum">
              <a:rPr lang="en-US" smtClean="0"/>
              <a:t>11</a:t>
            </a:fld>
            <a:endParaRPr lang="en-US"/>
          </a:p>
        </p:txBody>
      </p:sp>
    </p:spTree>
    <p:extLst>
      <p:ext uri="{BB962C8B-B14F-4D97-AF65-F5344CB8AC3E}">
        <p14:creationId xmlns:p14="http://schemas.microsoft.com/office/powerpoint/2010/main" val="74798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we’ll look at the interface for</a:t>
            </a:r>
            <a:r>
              <a:rPr lang="en-US" baseline="0" dirty="0" smtClean="0"/>
              <a:t> Smart Subtitles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12</a:t>
            </a:fld>
            <a:endParaRPr lang="en-US"/>
          </a:p>
        </p:txBody>
      </p:sp>
    </p:spTree>
    <p:extLst>
      <p:ext uri="{BB962C8B-B14F-4D97-AF65-F5344CB8AC3E}">
        <p14:creationId xmlns:p14="http://schemas.microsoft.com/office/powerpoint/2010/main" val="343025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Subtitles has features which aim to help learners understand unfamiliar vocabulary and navigate the</a:t>
            </a:r>
            <a:r>
              <a:rPr lang="en-US" baseline="0" dirty="0" smtClean="0"/>
              <a:t> video</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13</a:t>
            </a:fld>
            <a:endParaRPr lang="en-US"/>
          </a:p>
        </p:txBody>
      </p:sp>
    </p:spTree>
    <p:extLst>
      <p:ext uri="{BB962C8B-B14F-4D97-AF65-F5344CB8AC3E}">
        <p14:creationId xmlns:p14="http://schemas.microsoft.com/office/powerpoint/2010/main" val="231339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what Smart</a:t>
            </a:r>
            <a:r>
              <a:rPr lang="en-US" baseline="0" dirty="0" smtClean="0"/>
              <a:t> Subtitles would look like if you were viewing a Chinese-language video. As you can see, it provides an interactive transcript</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14</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shows you the current line of dialog in the center</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15</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above it, you</a:t>
            </a:r>
            <a:r>
              <a:rPr lang="en-US" baseline="0" dirty="0" smtClean="0"/>
              <a:t> can review</a:t>
            </a:r>
            <a:r>
              <a:rPr lang="en-US" dirty="0" smtClean="0"/>
              <a:t> the previous line of dialog</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16</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below</a:t>
            </a:r>
            <a:r>
              <a:rPr lang="en-US" baseline="0" dirty="0" smtClean="0"/>
              <a:t> it, you can </a:t>
            </a:r>
            <a:r>
              <a:rPr lang="en-US" dirty="0" smtClean="0"/>
              <a:t>preview the next line of</a:t>
            </a:r>
            <a:r>
              <a:rPr lang="en-US" baseline="0" dirty="0" smtClean="0"/>
              <a:t> dialog.</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17</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provide some navigation features: you can click on a line of dialog to seek to that part</a:t>
            </a:r>
            <a:r>
              <a:rPr lang="en-US" baseline="0" dirty="0" smtClean="0"/>
              <a:t> of the video. If you seek to a previous line of dialog, the video will automatically pause to give you time to review.</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18</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the Chinese characters, we also show a </a:t>
            </a:r>
            <a:r>
              <a:rPr lang="en-US" dirty="0" err="1" smtClean="0"/>
              <a:t>romanization</a:t>
            </a:r>
            <a:r>
              <a:rPr lang="en-US" dirty="0" smtClean="0"/>
              <a:t>,</a:t>
            </a:r>
            <a:r>
              <a:rPr lang="en-US" baseline="0" dirty="0" smtClean="0"/>
              <a:t> pinyin, which tells you how to pronounce the characters. The pinyin is color-coded to indicate tones.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19</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target audience</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a:t>
            </a:fld>
            <a:endParaRPr lang="en-US"/>
          </a:p>
        </p:txBody>
      </p:sp>
    </p:spTree>
    <p:extLst>
      <p:ext uri="{BB962C8B-B14F-4D97-AF65-F5344CB8AC3E}">
        <p14:creationId xmlns:p14="http://schemas.microsoft.com/office/powerpoint/2010/main" val="343025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you’ll see a word for which you don’t know the definition, and with Smart Subtitles, you can just hover over the word to get its definition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20</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word-level translations aren’t going</a:t>
            </a:r>
            <a:r>
              <a:rPr lang="en-US" baseline="0" dirty="0" smtClean="0"/>
              <a:t> to be enough for you to understand the meaning, so we also have a translate button which you can click to get a translation for the current line of dialog.</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21</a:t>
            </a:fld>
            <a:endParaRPr lang="en-US"/>
          </a:p>
        </p:txBody>
      </p:sp>
    </p:spTree>
    <p:extLst>
      <p:ext uri="{BB962C8B-B14F-4D97-AF65-F5344CB8AC3E}">
        <p14:creationId xmlns:p14="http://schemas.microsoft.com/office/powerpoint/2010/main" val="4280290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an example of viewing a video with Smart Subtitles.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22</a:t>
            </a:fld>
            <a:endParaRPr lang="en-US"/>
          </a:p>
        </p:txBody>
      </p:sp>
    </p:spTree>
    <p:extLst>
      <p:ext uri="{BB962C8B-B14F-4D97-AF65-F5344CB8AC3E}">
        <p14:creationId xmlns:p14="http://schemas.microsoft.com/office/powerpoint/2010/main" val="220135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discuss</a:t>
            </a:r>
            <a:r>
              <a:rPr lang="en-US" baseline="0" dirty="0" smtClean="0"/>
              <a:t> the implementation.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23</a:t>
            </a:fld>
            <a:endParaRPr lang="en-US"/>
          </a:p>
        </p:txBody>
      </p:sp>
    </p:spTree>
    <p:extLst>
      <p:ext uri="{BB962C8B-B14F-4D97-AF65-F5344CB8AC3E}">
        <p14:creationId xmlns:p14="http://schemas.microsoft.com/office/powerpoint/2010/main" val="3430254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that Smart Subtitles can be automatically</a:t>
            </a:r>
            <a:r>
              <a:rPr lang="en-US" baseline="0" dirty="0" smtClean="0"/>
              <a:t> generated from existing subtitles. In order to do this, we first need to extract the subtitles into a machine-readable format, then we need to identify the vocabulary words, and find translations for each word and phrase in the video.</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24</a:t>
            </a:fld>
            <a:endParaRPr lang="en-US"/>
          </a:p>
        </p:txBody>
      </p:sp>
    </p:spTree>
    <p:extLst>
      <p:ext uri="{BB962C8B-B14F-4D97-AF65-F5344CB8AC3E}">
        <p14:creationId xmlns:p14="http://schemas.microsoft.com/office/powerpoint/2010/main" val="1680662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first need to extract subtitles, because we want to have subtitles in the foreign language and viewer’s language, as machine-readable text</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25</a:t>
            </a:fld>
            <a:endParaRPr lang="en-US"/>
          </a:p>
        </p:txBody>
      </p:sp>
    </p:spTree>
    <p:extLst>
      <p:ext uri="{BB962C8B-B14F-4D97-AF65-F5344CB8AC3E}">
        <p14:creationId xmlns:p14="http://schemas.microsoft.com/office/powerpoint/2010/main" val="107294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WebVTT</a:t>
            </a:r>
            <a:r>
              <a:rPr lang="en-US" baseline="0" dirty="0" smtClean="0"/>
              <a:t> is an example of a nice, machine-readable subtitle format. For each line of dialog, it provides some text to show, and the time over which it should be shown. We can find </a:t>
            </a:r>
            <a:r>
              <a:rPr lang="en-US" baseline="0" dirty="0" err="1" smtClean="0"/>
              <a:t>WebVTT</a:t>
            </a:r>
            <a:r>
              <a:rPr lang="en-US" baseline="0" dirty="0" smtClean="0"/>
              <a:t>-format subtitles for many videos online. However, many videos come with subtitles in other formats that are harder to work with.</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26</a:t>
            </a:fld>
            <a:endParaRPr lang="en-US"/>
          </a:p>
        </p:txBody>
      </p:sp>
    </p:spTree>
    <p:extLst>
      <p:ext uri="{BB962C8B-B14F-4D97-AF65-F5344CB8AC3E}">
        <p14:creationId xmlns:p14="http://schemas.microsoft.com/office/powerpoint/2010/main" val="1762170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in DVDs, subtitles are stored as a separate image stream that can be </a:t>
            </a:r>
            <a:r>
              <a:rPr lang="en-US" baseline="0" dirty="0" err="1" smtClean="0"/>
              <a:t>overlayed</a:t>
            </a:r>
            <a:r>
              <a:rPr lang="en-US" baseline="0" dirty="0" smtClean="0"/>
              <a:t> on top of the video. So the subtitle is separate from the video, but it’s stored as images rather than as text. We use optical character recognition, or OCR, which tells us what the text is in images. This way, we can extract machine-readable subtitles out of DVDs.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27</a:t>
            </a:fld>
            <a:endParaRPr lang="en-US"/>
          </a:p>
        </p:txBody>
      </p:sp>
    </p:spTree>
    <p:extLst>
      <p:ext uri="{BB962C8B-B14F-4D97-AF65-F5344CB8AC3E}">
        <p14:creationId xmlns:p14="http://schemas.microsoft.com/office/powerpoint/2010/main" val="3175729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some </a:t>
            </a:r>
            <a:r>
              <a:rPr lang="en-US" baseline="0" dirty="0" smtClean="0"/>
              <a:t>videos, called hard-subtitled videos, the subtitle is not separate from the video, but rather the subtitles are baked right into the video. So we first need to separate the pixels representing the subtitles from the video background, before we can extract text using OCR.</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28</a:t>
            </a:fld>
            <a:endParaRPr lang="en-US"/>
          </a:p>
        </p:txBody>
      </p:sp>
    </p:spTree>
    <p:extLst>
      <p:ext uri="{BB962C8B-B14F-4D97-AF65-F5344CB8AC3E}">
        <p14:creationId xmlns:p14="http://schemas.microsoft.com/office/powerpoint/2010/main" val="1725375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use some heuristics to determine the subtitle color, and consider only pixels matching that color. However, as you can see, this also includes a lot of pixels from the video.</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29</a:t>
            </a:fld>
            <a:endParaRPr lang="en-US"/>
          </a:p>
        </p:txBody>
      </p:sp>
    </p:spTree>
    <p:extLst>
      <p:ext uri="{BB962C8B-B14F-4D97-AF65-F5344CB8AC3E}">
        <p14:creationId xmlns:p14="http://schemas.microsoft.com/office/powerpoint/2010/main" val="172537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people are learning foreign languages. For example, there are 750 million people currently studying English as a second language. So we wanted to help people learn foreign languages in a more fun way.</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a:t>
            </a:fld>
            <a:endParaRPr lang="en-US"/>
          </a:p>
        </p:txBody>
      </p:sp>
    </p:spTree>
    <p:extLst>
      <p:ext uri="{BB962C8B-B14F-4D97-AF65-F5344CB8AC3E}">
        <p14:creationId xmlns:p14="http://schemas.microsoft.com/office/powerpoint/2010/main" val="1421821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we observe</a:t>
            </a:r>
            <a:r>
              <a:rPr lang="en-US" baseline="0" dirty="0" smtClean="0"/>
              <a:t> that subtitle text tends to have many corners, so we can use the corner detector to see where the text is.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30</a:t>
            </a:fld>
            <a:endParaRPr lang="en-US"/>
          </a:p>
        </p:txBody>
      </p:sp>
    </p:spTree>
    <p:extLst>
      <p:ext uri="{BB962C8B-B14F-4D97-AF65-F5344CB8AC3E}">
        <p14:creationId xmlns:p14="http://schemas.microsoft.com/office/powerpoint/2010/main" val="172537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then consider pixels near corners, that are within the</a:t>
            </a:r>
            <a:r>
              <a:rPr lang="en-US" baseline="0" dirty="0" smtClean="0"/>
              <a:t> bounds of the subtitle, which remain constant across the frames then this will give us the pixels that represent the subtitle</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31</a:t>
            </a:fld>
            <a:endParaRPr lang="en-US"/>
          </a:p>
        </p:txBody>
      </p:sp>
    </p:spTree>
    <p:extLst>
      <p:ext uri="{BB962C8B-B14F-4D97-AF65-F5344CB8AC3E}">
        <p14:creationId xmlns:p14="http://schemas.microsoft.com/office/powerpoint/2010/main" val="1725375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a:t>
            </a:r>
            <a:r>
              <a:rPr lang="en-US" baseline="0" dirty="0" smtClean="0"/>
              <a:t> we can run OCR to extract out the subtitle text. So in this way, we can get machine-readable subtitles from the video.</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32</a:t>
            </a:fld>
            <a:endParaRPr lang="en-US"/>
          </a:p>
        </p:txBody>
      </p:sp>
    </p:spTree>
    <p:extLst>
      <p:ext uri="{BB962C8B-B14F-4D97-AF65-F5344CB8AC3E}">
        <p14:creationId xmlns:p14="http://schemas.microsoft.com/office/powerpoint/2010/main" val="172537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great, we now have subtitles as nice, machine-readable</a:t>
            </a:r>
            <a:r>
              <a:rPr lang="en-US" baseline="0" dirty="0" smtClean="0"/>
              <a:t> text. The next step is to identify vocabulary in the video.</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33</a:t>
            </a:fld>
            <a:endParaRPr lang="en-US"/>
          </a:p>
        </p:txBody>
      </p:sp>
    </p:spTree>
    <p:extLst>
      <p:ext uri="{BB962C8B-B14F-4D97-AF65-F5344CB8AC3E}">
        <p14:creationId xmlns:p14="http://schemas.microsoft.com/office/powerpoint/2010/main" val="1334559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many languages</a:t>
            </a:r>
            <a:r>
              <a:rPr lang="en-US" baseline="0" dirty="0" smtClean="0"/>
              <a:t> like English, we can identify vocabulary words using spaces. However, Chinese and Japanese don’t have spaces between words, so to identify words, we need to use statistical word segmentation.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34</a:t>
            </a:fld>
            <a:endParaRPr lang="en-US"/>
          </a:p>
        </p:txBody>
      </p:sp>
    </p:spTree>
    <p:extLst>
      <p:ext uri="{BB962C8B-B14F-4D97-AF65-F5344CB8AC3E}">
        <p14:creationId xmlns:p14="http://schemas.microsoft.com/office/powerpoint/2010/main" val="25019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we’ve identified</a:t>
            </a:r>
            <a:r>
              <a:rPr lang="en-US" baseline="0" dirty="0" smtClean="0"/>
              <a:t> the vocabulary words, we now find translations for words and phrases.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35</a:t>
            </a:fld>
            <a:endParaRPr lang="en-US"/>
          </a:p>
        </p:txBody>
      </p:sp>
    </p:spTree>
    <p:extLst>
      <p:ext uri="{BB962C8B-B14F-4D97-AF65-F5344CB8AC3E}">
        <p14:creationId xmlns:p14="http://schemas.microsoft.com/office/powerpoint/2010/main" val="485312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we had a feature</a:t>
            </a:r>
            <a:r>
              <a:rPr lang="en-US" baseline="0" dirty="0" smtClean="0"/>
              <a:t> where you can hover over a word you don’t know to get translations. How do we get that list of translations? One approach is to look up the word in a bilingual dictionary, and just list the dictionary entries in order of frequency. However, a word can often have many different meanings, so we instead use context to determine what the appropriate translation likely is, which is known as translation-sense disambiguation.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36</a:t>
            </a:fld>
            <a:endParaRPr lang="en-US"/>
          </a:p>
        </p:txBody>
      </p:sp>
    </p:spTree>
    <p:extLst>
      <p:ext uri="{BB962C8B-B14F-4D97-AF65-F5344CB8AC3E}">
        <p14:creationId xmlns:p14="http://schemas.microsoft.com/office/powerpoint/2010/main" val="2788325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word-level translations, we</a:t>
            </a:r>
            <a:r>
              <a:rPr lang="en-US" baseline="0" dirty="0" smtClean="0"/>
              <a:t> also had a feature where you could click on a translate button to get a translation for the current phrase. If we have a subtitle track in the viewer’s language available, we use it to get the translation to show. Otherwise, if we only have the foreign-language subtitle available, we use machine translation.</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37</a:t>
            </a:fld>
            <a:endParaRPr lang="en-US"/>
          </a:p>
        </p:txBody>
      </p:sp>
    </p:spTree>
    <p:extLst>
      <p:ext uri="{BB962C8B-B14F-4D97-AF65-F5344CB8AC3E}">
        <p14:creationId xmlns:p14="http://schemas.microsoft.com/office/powerpoint/2010/main" val="1765760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some user studies to</a:t>
            </a:r>
            <a:r>
              <a:rPr lang="en-US" baseline="0" dirty="0" smtClean="0"/>
              <a:t> determine the effectiveness of Smart Subtitles in teaching vocabulary.</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38</a:t>
            </a:fld>
            <a:endParaRPr lang="en-US"/>
          </a:p>
        </p:txBody>
      </p:sp>
    </p:spTree>
    <p:extLst>
      <p:ext uri="{BB962C8B-B14F-4D97-AF65-F5344CB8AC3E}">
        <p14:creationId xmlns:p14="http://schemas.microsoft.com/office/powerpoint/2010/main" val="3430254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participants were 8 students, who were enrolled in an intermediate-level Chinese class, which means they had studied Chinese for 2 years. Each student watched a pair of 5-minute clips. They watched one with Smart Subtitles, and the other with Dual Chinese-English subtitles. After each clip, we gave them a vocabulary test and questionnaire.</a:t>
            </a:r>
            <a:endParaRPr lang="en-US" dirty="0" smtClean="0"/>
          </a:p>
        </p:txBody>
      </p:sp>
      <p:sp>
        <p:nvSpPr>
          <p:cNvPr id="4" name="Slide Number Placeholder 3"/>
          <p:cNvSpPr>
            <a:spLocks noGrp="1"/>
          </p:cNvSpPr>
          <p:nvPr>
            <p:ph type="sldNum" sz="quarter" idx="10"/>
          </p:nvPr>
        </p:nvSpPr>
        <p:spPr/>
        <p:txBody>
          <a:bodyPr/>
          <a:lstStyle/>
          <a:p>
            <a:fld id="{7E591F66-B949-C04B-8315-70DDC143B8B5}" type="slidenum">
              <a:rPr lang="en-US" smtClean="0"/>
              <a:t>39</a:t>
            </a:fld>
            <a:endParaRPr lang="en-US"/>
          </a:p>
        </p:txBody>
      </p:sp>
    </p:spTree>
    <p:extLst>
      <p:ext uri="{BB962C8B-B14F-4D97-AF65-F5344CB8AC3E}">
        <p14:creationId xmlns:p14="http://schemas.microsoft.com/office/powerpoint/2010/main" val="4000004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also observe that</a:t>
            </a:r>
            <a:r>
              <a:rPr lang="en-US" baseline="0" dirty="0" smtClean="0"/>
              <a:t> m</a:t>
            </a:r>
            <a:r>
              <a:rPr lang="en-US" dirty="0" smtClean="0"/>
              <a:t>any </a:t>
            </a:r>
            <a:r>
              <a:rPr lang="en-US" dirty="0" smtClean="0"/>
              <a:t>shows, like anime, dramas</a:t>
            </a:r>
            <a:r>
              <a:rPr lang="en-US" dirty="0" smtClean="0"/>
              <a:t>, and</a:t>
            </a:r>
            <a:r>
              <a:rPr lang="en-US" baseline="0" dirty="0" smtClean="0"/>
              <a:t> </a:t>
            </a:r>
            <a:r>
              <a:rPr lang="en-US" baseline="0" dirty="0" smtClean="0"/>
              <a:t>films, are popular worldwide, even outside their countries of origin. </a:t>
            </a:r>
            <a:r>
              <a:rPr lang="en-US" baseline="0" dirty="0" smtClean="0"/>
              <a:t>So videos present a language-learning opportunity for students.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4</a:t>
            </a:fld>
            <a:endParaRPr lang="en-US"/>
          </a:p>
        </p:txBody>
      </p:sp>
    </p:spTree>
    <p:extLst>
      <p:ext uri="{BB962C8B-B14F-4D97-AF65-F5344CB8AC3E}">
        <p14:creationId xmlns:p14="http://schemas.microsoft.com/office/powerpoint/2010/main" val="142182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vocabulary</a:t>
            </a:r>
            <a:r>
              <a:rPr lang="en-US" baseline="0" dirty="0" smtClean="0"/>
              <a:t> test, we asked the student to define the word and report whether they knew it beforehand. For half the questions, we just gave them the word in isolation, while in the other half of questions, we also gave them the context in which it had appeared. We then sent their responses to an independent bilingual grader.</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40</a:t>
            </a:fld>
            <a:endParaRPr lang="en-US"/>
          </a:p>
        </p:txBody>
      </p:sp>
    </p:spTree>
    <p:extLst>
      <p:ext uri="{BB962C8B-B14F-4D97-AF65-F5344CB8AC3E}">
        <p14:creationId xmlns:p14="http://schemas.microsoft.com/office/powerpoint/2010/main" val="3597668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vocabulary quiz, when</a:t>
            </a:r>
            <a:r>
              <a:rPr lang="en-US" baseline="0" dirty="0" smtClean="0"/>
              <a:t> learners viewed clips with smart subtitles, they answered more questions correctly. In addition, the number of new words learned with smart subtitles was also more.</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41</a:t>
            </a:fld>
            <a:endParaRPr lang="en-US"/>
          </a:p>
        </p:txBody>
      </p:sp>
    </p:spTree>
    <p:extLst>
      <p:ext uri="{BB962C8B-B14F-4D97-AF65-F5344CB8AC3E}">
        <p14:creationId xmlns:p14="http://schemas.microsoft.com/office/powerpoint/2010/main" val="76987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(4/22/14 13:07) -----</a:t>
            </a:r>
          </a:p>
          <a:p>
            <a:r>
              <a:rPr lang="en-US"/>
              <a:t>say this is standard error somewhere</a:t>
            </a:r>
          </a:p>
        </p:txBody>
      </p:sp>
      <p:sp>
        <p:nvSpPr>
          <p:cNvPr id="4" name="Slide Number Placeholder 3"/>
          <p:cNvSpPr>
            <a:spLocks noGrp="1"/>
          </p:cNvSpPr>
          <p:nvPr>
            <p:ph type="sldNum" sz="quarter" idx="10"/>
          </p:nvPr>
        </p:nvSpPr>
        <p:spPr/>
        <p:txBody>
          <a:bodyPr/>
          <a:lstStyle/>
          <a:p>
            <a:fld id="{7E591F66-B949-C04B-8315-70DDC143B8B5}" type="slidenum">
              <a:rPr lang="en-US" smtClean="0"/>
              <a:t>44</a:t>
            </a:fld>
            <a:endParaRPr lang="en-US"/>
          </a:p>
        </p:txBody>
      </p:sp>
    </p:spTree>
    <p:extLst>
      <p:ext uri="{BB962C8B-B14F-4D97-AF65-F5344CB8AC3E}">
        <p14:creationId xmlns:p14="http://schemas.microsoft.com/office/powerpoint/2010/main" val="1249215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took </a:t>
            </a:r>
            <a:r>
              <a:rPr lang="en-US" dirty="0" smtClean="0"/>
              <a:t>logs logs of usage</a:t>
            </a:r>
            <a:r>
              <a:rPr lang="en-US" baseline="0" dirty="0" smtClean="0"/>
              <a:t> behavior</a:t>
            </a:r>
            <a:r>
              <a:rPr lang="en-US" dirty="0" smtClean="0"/>
              <a:t> while users were watching</a:t>
            </a:r>
            <a:r>
              <a:rPr lang="en-US" baseline="0" dirty="0" smtClean="0"/>
              <a:t> the videos with smart subtitles. We found that the word-translation features was used heavily. Users hovered over a word on ¾ of dialogs. Users did not rely as heavily on the phrase-level translations, as they clicked on the translate button on only a third of the lines </a:t>
            </a:r>
            <a:r>
              <a:rPr lang="en-US" baseline="0" smtClean="0"/>
              <a:t>of dialog.</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46</a:t>
            </a:fld>
            <a:endParaRPr lang="en-US"/>
          </a:p>
        </p:txBody>
      </p:sp>
    </p:spTree>
    <p:extLst>
      <p:ext uri="{BB962C8B-B14F-4D97-AF65-F5344CB8AC3E}">
        <p14:creationId xmlns:p14="http://schemas.microsoft.com/office/powerpoint/2010/main" val="307634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leads us to the question: can we help students learn vocabulary as they watch foreign-language shows?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5</a:t>
            </a:fld>
            <a:endParaRPr lang="en-US"/>
          </a:p>
        </p:txBody>
      </p:sp>
    </p:spTree>
    <p:extLst>
      <p:ext uri="{BB962C8B-B14F-4D97-AF65-F5344CB8AC3E}">
        <p14:creationId xmlns:p14="http://schemas.microsoft.com/office/powerpoint/2010/main" val="90320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response to this, we built a system called</a:t>
            </a:r>
            <a:r>
              <a:rPr lang="en-US" dirty="0" smtClean="0"/>
              <a:t> </a:t>
            </a:r>
            <a:r>
              <a:rPr lang="en-US" dirty="0" smtClean="0"/>
              <a:t>Smart</a:t>
            </a:r>
            <a:r>
              <a:rPr lang="en-US" baseline="0" dirty="0" smtClean="0"/>
              <a:t> </a:t>
            </a:r>
            <a:r>
              <a:rPr lang="en-US" baseline="0" dirty="0" smtClean="0"/>
              <a:t>Subtitles. </a:t>
            </a:r>
            <a:r>
              <a:rPr lang="en-US" baseline="0" dirty="0" smtClean="0"/>
              <a:t>It helps you learn vocabulary, is enjoyable to use, helps you understand the video, and </a:t>
            </a:r>
            <a:r>
              <a:rPr lang="en-US" baseline="0" dirty="0" smtClean="0"/>
              <a:t>they can be automatically generated </a:t>
            </a:r>
            <a:r>
              <a:rPr lang="en-US" baseline="0" dirty="0" smtClean="0"/>
              <a:t>from existing subtitles for a variety of </a:t>
            </a:r>
            <a:r>
              <a:rPr lang="en-US" baseline="0" dirty="0" smtClean="0"/>
              <a:t>languages.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6</a:t>
            </a:fld>
            <a:endParaRPr lang="en-US"/>
          </a:p>
        </p:txBody>
      </p:sp>
    </p:spTree>
    <p:extLst>
      <p:ext uri="{BB962C8B-B14F-4D97-AF65-F5344CB8AC3E}">
        <p14:creationId xmlns:p14="http://schemas.microsoft.com/office/powerpoint/2010/main" val="237397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say I wanted to</a:t>
            </a:r>
            <a:r>
              <a:rPr lang="en-US" baseline="0" dirty="0" smtClean="0"/>
              <a:t> watch a video in a foreign language. What are my current viewing options?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7</a:t>
            </a:fld>
            <a:endParaRPr lang="en-US"/>
          </a:p>
        </p:txBody>
      </p:sp>
    </p:spTree>
    <p:extLst>
      <p:ext uri="{BB962C8B-B14F-4D97-AF65-F5344CB8AC3E}">
        <p14:creationId xmlns:p14="http://schemas.microsoft.com/office/powerpoint/2010/main" val="343025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currently exist</a:t>
            </a:r>
            <a:r>
              <a:rPr lang="en-US" dirty="0" smtClean="0"/>
              <a:t> </a:t>
            </a:r>
            <a:r>
              <a:rPr lang="en-US" dirty="0" smtClean="0"/>
              <a:t>various types of </a:t>
            </a:r>
            <a:r>
              <a:rPr lang="en-US" dirty="0" smtClean="0"/>
              <a:t>aids </a:t>
            </a:r>
            <a:r>
              <a:rPr lang="en-US" baseline="0" dirty="0" smtClean="0"/>
              <a:t>to </a:t>
            </a:r>
            <a:r>
              <a:rPr lang="en-US" baseline="0" dirty="0" smtClean="0"/>
              <a:t>help you understand </a:t>
            </a:r>
            <a:r>
              <a:rPr lang="en-US" baseline="0" dirty="0" smtClean="0"/>
              <a:t>foreign</a:t>
            </a:r>
            <a:r>
              <a:rPr lang="en-US" baseline="0" dirty="0" smtClean="0"/>
              <a:t>-language </a:t>
            </a:r>
            <a:r>
              <a:rPr lang="en-US" baseline="0" dirty="0" smtClean="0"/>
              <a:t>videos</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8</a:t>
            </a:fld>
            <a:endParaRPr lang="en-US"/>
          </a:p>
        </p:txBody>
      </p:sp>
    </p:spTree>
    <p:extLst>
      <p:ext uri="{BB962C8B-B14F-4D97-AF65-F5344CB8AC3E}">
        <p14:creationId xmlns:p14="http://schemas.microsoft.com/office/powerpoint/2010/main" val="369201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provide you with a subtitle that translates the video to your native language.</a:t>
            </a:r>
            <a:r>
              <a:rPr lang="en-US" baseline="0" dirty="0" smtClean="0"/>
              <a:t> This way you can watch and understand the video without even knowing the foreign language at all. </a:t>
            </a:r>
            <a:r>
              <a:rPr lang="en-US" baseline="0" dirty="0" smtClean="0"/>
              <a:t>Studies have found that subtitles in your native language also help with vocabulary learning.</a:t>
            </a:r>
            <a:endParaRPr lang="en-US" dirty="0"/>
          </a:p>
        </p:txBody>
      </p:sp>
      <p:sp>
        <p:nvSpPr>
          <p:cNvPr id="4" name="Slide Number Placeholder 3"/>
          <p:cNvSpPr>
            <a:spLocks noGrp="1"/>
          </p:cNvSpPr>
          <p:nvPr>
            <p:ph type="sldNum" sz="quarter" idx="10"/>
          </p:nvPr>
        </p:nvSpPr>
        <p:spPr/>
        <p:txBody>
          <a:bodyPr/>
          <a:lstStyle/>
          <a:p>
            <a:fld id="{7E591F66-B949-C04B-8315-70DDC143B8B5}" type="slidenum">
              <a:rPr lang="en-US" smtClean="0"/>
              <a:t>9</a:t>
            </a:fld>
            <a:endParaRPr lang="en-US"/>
          </a:p>
        </p:txBody>
      </p:sp>
    </p:spTree>
    <p:extLst>
      <p:ext uri="{BB962C8B-B14F-4D97-AF65-F5344CB8AC3E}">
        <p14:creationId xmlns:p14="http://schemas.microsoft.com/office/powerpoint/2010/main" val="145849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4B8077-A208-B641-B8CA-D961C014343C}" type="datetime1">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EBA5C5-734A-1C4A-9598-7D216AD5B617}" type="datetime1">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1F7F4-E8DA-F94E-87B0-7018EB9B6B33}" type="datetime1">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A4DC35-558C-8A4E-9F2C-1E3A410838D3}" type="datetime1">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036B1D-2D0D-B14D-9481-2061401614E2}" type="datetime1">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C3E906-F3C1-2249-9F75-DC9CAE7BFCEC}" type="datetime1">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44EC9F-4DFD-9A40-9828-2546BCC2C503}" type="datetime1">
              <a:rPr lang="en-US" smtClean="0"/>
              <a:t>4/28/14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863908-015C-3E43-843C-5B382662E893}" type="datetime1">
              <a:rPr lang="en-US" smtClean="0"/>
              <a:t>4/28/14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B07F9-2BE3-9248-83A7-8DBBA79E2D7E}" type="datetime1">
              <a:rPr lang="en-US" smtClean="0"/>
              <a:t>4/28/14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E673E-59EF-7842-889C-2C27609BF43E}" type="datetime1">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3296C-04E3-4A40-BAF7-83516532E98D}" type="datetime1">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660E03-B3A1-E848-B56A-3E2A37CDBEB9}" type="datetime1">
              <a:rPr lang="en-US" smtClean="0"/>
              <a:t>4/28/14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Smart Subtitles for Vocabulary Learning</a:t>
            </a:r>
            <a:endParaRPr lang="en-US" dirty="0"/>
          </a:p>
        </p:txBody>
      </p:sp>
      <p:sp>
        <p:nvSpPr>
          <p:cNvPr id="3" name="Subtitle 2"/>
          <p:cNvSpPr>
            <a:spLocks noGrp="1"/>
          </p:cNvSpPr>
          <p:nvPr>
            <p:ph type="subTitle" idx="1"/>
          </p:nvPr>
        </p:nvSpPr>
        <p:spPr>
          <a:xfrm>
            <a:off x="864347" y="4203741"/>
            <a:ext cx="8079001" cy="1752600"/>
          </a:xfrm>
        </p:spPr>
        <p:txBody>
          <a:bodyPr/>
          <a:lstStyle/>
          <a:p>
            <a:r>
              <a:rPr lang="en-US" dirty="0" smtClean="0"/>
              <a:t>Geza Kovacs &lt;</a:t>
            </a:r>
            <a:r>
              <a:rPr lang="en-US" dirty="0" err="1" smtClean="0"/>
              <a:t>gkovacs@stanford.edu</a:t>
            </a:r>
            <a:r>
              <a:rPr lang="en-US" dirty="0" smtClean="0"/>
              <a:t>&gt;</a:t>
            </a:r>
          </a:p>
          <a:p>
            <a:r>
              <a:rPr lang="en-US" dirty="0" smtClean="0"/>
              <a:t>Robert C. Miller &lt;</a:t>
            </a:r>
            <a:r>
              <a:rPr lang="en-US" dirty="0" err="1" smtClean="0"/>
              <a:t>rcm@mit.edu</a:t>
            </a:r>
            <a:r>
              <a:rPr lang="en-US" dirty="0" smtClean="0"/>
              <a:t>&gt;</a:t>
            </a:r>
            <a:endParaRPr lang="en-US" dirty="0"/>
          </a:p>
        </p:txBody>
      </p:sp>
    </p:spTree>
    <p:extLst>
      <p:ext uri="{BB962C8B-B14F-4D97-AF65-F5344CB8AC3E}">
        <p14:creationId xmlns:p14="http://schemas.microsoft.com/office/powerpoint/2010/main" val="40828436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4-04-21 11.01.47.png"/>
          <p:cNvPicPr>
            <a:picLocks noChangeAspect="1"/>
          </p:cNvPicPr>
          <p:nvPr/>
        </p:nvPicPr>
        <p:blipFill rotWithShape="1">
          <a:blip r:embed="rId3">
            <a:extLst>
              <a:ext uri="{28A0092B-C50C-407E-A947-70E740481C1C}">
                <a14:useLocalDpi xmlns:a14="http://schemas.microsoft.com/office/drawing/2010/main" val="0"/>
              </a:ext>
            </a:extLst>
          </a:blip>
          <a:srcRect t="6383"/>
          <a:stretch/>
        </p:blipFill>
        <p:spPr>
          <a:xfrm>
            <a:off x="1" y="4995793"/>
            <a:ext cx="4378572" cy="1862205"/>
          </a:xfrm>
          <a:prstGeom prst="rect">
            <a:avLst/>
          </a:prstGeom>
        </p:spPr>
      </p:pic>
      <p:pic>
        <p:nvPicPr>
          <p:cNvPr id="5" name="Picture 4" descr="Screenshot 2014-04-21 11.02.14.png"/>
          <p:cNvPicPr>
            <a:picLocks noChangeAspect="1"/>
          </p:cNvPicPr>
          <p:nvPr/>
        </p:nvPicPr>
        <p:blipFill rotWithShape="1">
          <a:blip r:embed="rId4">
            <a:extLst>
              <a:ext uri="{28A0092B-C50C-407E-A947-70E740481C1C}">
                <a14:useLocalDpi xmlns:a14="http://schemas.microsoft.com/office/drawing/2010/main" val="0"/>
              </a:ext>
            </a:extLst>
          </a:blip>
          <a:srcRect t="8014"/>
          <a:stretch/>
        </p:blipFill>
        <p:spPr>
          <a:xfrm>
            <a:off x="-24287" y="414567"/>
            <a:ext cx="4378573" cy="1846248"/>
          </a:xfrm>
          <a:prstGeom prst="rect">
            <a:avLst/>
          </a:prstGeom>
        </p:spPr>
      </p:pic>
      <p:pic>
        <p:nvPicPr>
          <p:cNvPr id="6" name="Picture 5" descr="Screenshot 2014-04-21 11.02.56.png"/>
          <p:cNvPicPr>
            <a:picLocks noChangeAspect="1"/>
          </p:cNvPicPr>
          <p:nvPr/>
        </p:nvPicPr>
        <p:blipFill rotWithShape="1">
          <a:blip r:embed="rId5">
            <a:extLst>
              <a:ext uri="{28A0092B-C50C-407E-A947-70E740481C1C}">
                <a14:useLocalDpi xmlns:a14="http://schemas.microsoft.com/office/drawing/2010/main" val="0"/>
              </a:ext>
            </a:extLst>
          </a:blip>
          <a:srcRect t="7775"/>
          <a:stretch/>
        </p:blipFill>
        <p:spPr>
          <a:xfrm>
            <a:off x="-24285" y="2682465"/>
            <a:ext cx="4402858" cy="1853249"/>
          </a:xfrm>
          <a:prstGeom prst="rect">
            <a:avLst/>
          </a:prstGeom>
        </p:spPr>
      </p:pic>
      <p:sp>
        <p:nvSpPr>
          <p:cNvPr id="9" name="Rounded Rectangle 8"/>
          <p:cNvSpPr/>
          <p:nvPr/>
        </p:nvSpPr>
        <p:spPr>
          <a:xfrm>
            <a:off x="-24286" y="7704"/>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viewer’s language</a:t>
            </a:r>
            <a:endParaRPr lang="en-US" sz="2600" dirty="0"/>
          </a:p>
        </p:txBody>
      </p:sp>
      <p:sp>
        <p:nvSpPr>
          <p:cNvPr id="11" name="Content Placeholder 2"/>
          <p:cNvSpPr>
            <a:spLocks noGrp="1"/>
          </p:cNvSpPr>
          <p:nvPr>
            <p:ph idx="1"/>
          </p:nvPr>
        </p:nvSpPr>
        <p:spPr>
          <a:xfrm>
            <a:off x="4833289" y="852713"/>
            <a:ext cx="4310712" cy="5388429"/>
          </a:xfrm>
        </p:spPr>
        <p:txBody>
          <a:bodyPr>
            <a:noAutofit/>
          </a:bodyPr>
          <a:lstStyle/>
          <a:p>
            <a:pPr marL="0" indent="0">
              <a:buNone/>
            </a:pPr>
            <a:r>
              <a:rPr lang="en-US" sz="3400" dirty="0" smtClean="0"/>
              <a:t>Subtitles showing </a:t>
            </a:r>
            <a:r>
              <a:rPr lang="en-US" sz="3400" dirty="0" smtClean="0"/>
              <a:t>a transcript </a:t>
            </a:r>
            <a:r>
              <a:rPr lang="en-US" sz="3400" dirty="0"/>
              <a:t>of the foreign-language </a:t>
            </a:r>
            <a:r>
              <a:rPr lang="en-US" sz="3400" dirty="0" smtClean="0"/>
              <a:t>audio</a:t>
            </a:r>
            <a:endParaRPr lang="en-US" sz="3400" dirty="0" smtClean="0"/>
          </a:p>
          <a:p>
            <a:pPr marL="0" indent="0">
              <a:buNone/>
            </a:pPr>
            <a:r>
              <a:rPr lang="en-US" sz="3000" dirty="0"/>
              <a:t>b</a:t>
            </a:r>
            <a:r>
              <a:rPr lang="en-US" sz="3000" dirty="0" smtClean="0"/>
              <a:t>enefit </a:t>
            </a:r>
            <a:r>
              <a:rPr lang="en-US" sz="3000" dirty="0" smtClean="0"/>
              <a:t>comprehension </a:t>
            </a:r>
            <a:r>
              <a:rPr lang="en-US" sz="3000" dirty="0"/>
              <a:t>for learners with </a:t>
            </a:r>
            <a:r>
              <a:rPr lang="en-US" sz="3000" dirty="0" smtClean="0"/>
              <a:t>advanced reading ability</a:t>
            </a:r>
            <a:endParaRPr lang="en-US" sz="3000" dirty="0" smtClean="0"/>
          </a:p>
          <a:p>
            <a:pPr marL="0" indent="0">
              <a:buNone/>
            </a:pPr>
            <a:r>
              <a:rPr lang="en-US" sz="3000" dirty="0" smtClean="0"/>
              <a:t>[Bianchi 2008]</a:t>
            </a:r>
            <a:endParaRPr lang="en-US" sz="3000" dirty="0"/>
          </a:p>
        </p:txBody>
      </p:sp>
      <p:sp>
        <p:nvSpPr>
          <p:cNvPr id="14" name="Rounded Rectangle 13"/>
          <p:cNvSpPr/>
          <p:nvPr/>
        </p:nvSpPr>
        <p:spPr>
          <a:xfrm>
            <a:off x="-24287" y="2391670"/>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foreign language</a:t>
            </a:r>
            <a:endParaRPr lang="en-US" sz="2600" dirty="0"/>
          </a:p>
        </p:txBody>
      </p:sp>
      <p:sp>
        <p:nvSpPr>
          <p:cNvPr id="15" name="Rounded Rectangle 14"/>
          <p:cNvSpPr/>
          <p:nvPr/>
        </p:nvSpPr>
        <p:spPr>
          <a:xfrm>
            <a:off x="1" y="4705799"/>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Dual Subtitles</a:t>
            </a:r>
            <a:endParaRPr lang="en-US" sz="2600" dirty="0"/>
          </a:p>
        </p:txBody>
      </p:sp>
      <p:sp>
        <p:nvSpPr>
          <p:cNvPr id="10" name="Rectangle 9"/>
          <p:cNvSpPr/>
          <p:nvPr/>
        </p:nvSpPr>
        <p:spPr>
          <a:xfrm>
            <a:off x="-24285" y="4535713"/>
            <a:ext cx="4402858" cy="2467429"/>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285" y="-75759"/>
            <a:ext cx="4402858" cy="2467429"/>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624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4-04-21 11.01.47.png"/>
          <p:cNvPicPr>
            <a:picLocks noChangeAspect="1"/>
          </p:cNvPicPr>
          <p:nvPr/>
        </p:nvPicPr>
        <p:blipFill rotWithShape="1">
          <a:blip r:embed="rId3">
            <a:extLst>
              <a:ext uri="{28A0092B-C50C-407E-A947-70E740481C1C}">
                <a14:useLocalDpi xmlns:a14="http://schemas.microsoft.com/office/drawing/2010/main" val="0"/>
              </a:ext>
            </a:extLst>
          </a:blip>
          <a:srcRect t="6383"/>
          <a:stretch/>
        </p:blipFill>
        <p:spPr>
          <a:xfrm>
            <a:off x="1" y="4995793"/>
            <a:ext cx="4378572" cy="1862205"/>
          </a:xfrm>
          <a:prstGeom prst="rect">
            <a:avLst/>
          </a:prstGeom>
        </p:spPr>
      </p:pic>
      <p:pic>
        <p:nvPicPr>
          <p:cNvPr id="5" name="Picture 4" descr="Screenshot 2014-04-21 11.02.14.png"/>
          <p:cNvPicPr>
            <a:picLocks noChangeAspect="1"/>
          </p:cNvPicPr>
          <p:nvPr/>
        </p:nvPicPr>
        <p:blipFill rotWithShape="1">
          <a:blip r:embed="rId4">
            <a:extLst>
              <a:ext uri="{28A0092B-C50C-407E-A947-70E740481C1C}">
                <a14:useLocalDpi xmlns:a14="http://schemas.microsoft.com/office/drawing/2010/main" val="0"/>
              </a:ext>
            </a:extLst>
          </a:blip>
          <a:srcRect t="8014"/>
          <a:stretch/>
        </p:blipFill>
        <p:spPr>
          <a:xfrm>
            <a:off x="-24287" y="414567"/>
            <a:ext cx="4378573" cy="1846248"/>
          </a:xfrm>
          <a:prstGeom prst="rect">
            <a:avLst/>
          </a:prstGeom>
        </p:spPr>
      </p:pic>
      <p:pic>
        <p:nvPicPr>
          <p:cNvPr id="6" name="Picture 5" descr="Screenshot 2014-04-21 11.02.56.png"/>
          <p:cNvPicPr>
            <a:picLocks noChangeAspect="1"/>
          </p:cNvPicPr>
          <p:nvPr/>
        </p:nvPicPr>
        <p:blipFill rotWithShape="1">
          <a:blip r:embed="rId5">
            <a:extLst>
              <a:ext uri="{28A0092B-C50C-407E-A947-70E740481C1C}">
                <a14:useLocalDpi xmlns:a14="http://schemas.microsoft.com/office/drawing/2010/main" val="0"/>
              </a:ext>
            </a:extLst>
          </a:blip>
          <a:srcRect t="7775"/>
          <a:stretch/>
        </p:blipFill>
        <p:spPr>
          <a:xfrm>
            <a:off x="-24285" y="2682465"/>
            <a:ext cx="4402858" cy="1853249"/>
          </a:xfrm>
          <a:prstGeom prst="rect">
            <a:avLst/>
          </a:prstGeom>
        </p:spPr>
      </p:pic>
      <p:sp>
        <p:nvSpPr>
          <p:cNvPr id="9" name="Rounded Rectangle 8"/>
          <p:cNvSpPr/>
          <p:nvPr/>
        </p:nvSpPr>
        <p:spPr>
          <a:xfrm>
            <a:off x="-24286" y="7704"/>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viewer’s language</a:t>
            </a:r>
            <a:endParaRPr lang="en-US" sz="2600" dirty="0"/>
          </a:p>
        </p:txBody>
      </p:sp>
      <p:sp>
        <p:nvSpPr>
          <p:cNvPr id="14" name="Rounded Rectangle 13"/>
          <p:cNvSpPr/>
          <p:nvPr/>
        </p:nvSpPr>
        <p:spPr>
          <a:xfrm>
            <a:off x="-24287" y="2391670"/>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foreign language</a:t>
            </a:r>
            <a:endParaRPr lang="en-US" sz="2600" dirty="0"/>
          </a:p>
        </p:txBody>
      </p:sp>
      <p:sp>
        <p:nvSpPr>
          <p:cNvPr id="15" name="Rounded Rectangle 14"/>
          <p:cNvSpPr/>
          <p:nvPr/>
        </p:nvSpPr>
        <p:spPr>
          <a:xfrm>
            <a:off x="1" y="4705799"/>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Dual Subtitles</a:t>
            </a:r>
            <a:endParaRPr lang="en-US" sz="2600" dirty="0"/>
          </a:p>
        </p:txBody>
      </p:sp>
      <p:sp>
        <p:nvSpPr>
          <p:cNvPr id="10" name="Rectangle 9"/>
          <p:cNvSpPr/>
          <p:nvPr/>
        </p:nvSpPr>
        <p:spPr>
          <a:xfrm>
            <a:off x="-24285" y="2177123"/>
            <a:ext cx="4402858" cy="2467429"/>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285" y="-75759"/>
            <a:ext cx="4402858" cy="2467429"/>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4833289" y="852713"/>
            <a:ext cx="4310712" cy="53884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400" dirty="0" smtClean="0"/>
              <a:t>Dual Subtitles </a:t>
            </a:r>
            <a:r>
              <a:rPr lang="en-US" sz="3400" dirty="0" smtClean="0"/>
              <a:t>showing </a:t>
            </a:r>
            <a:r>
              <a:rPr lang="en-US" sz="3400" dirty="0" smtClean="0"/>
              <a:t>written </a:t>
            </a:r>
            <a:r>
              <a:rPr lang="en-US" sz="3400" dirty="0"/>
              <a:t>forms in both </a:t>
            </a:r>
            <a:r>
              <a:rPr lang="en-US" sz="3400" dirty="0" smtClean="0"/>
              <a:t>languages</a:t>
            </a:r>
            <a:endParaRPr lang="en-US" sz="3400" dirty="0"/>
          </a:p>
          <a:p>
            <a:pPr marL="0" indent="0">
              <a:buNone/>
            </a:pPr>
            <a:r>
              <a:rPr lang="en-US" sz="3000" dirty="0" smtClean="0"/>
              <a:t>are more effective for vocabulary learning than single-language subtitles</a:t>
            </a:r>
            <a:endParaRPr lang="en-US" sz="3000" dirty="0" smtClean="0"/>
          </a:p>
          <a:p>
            <a:pPr marL="0" indent="0">
              <a:buNone/>
            </a:pPr>
            <a:r>
              <a:rPr lang="en-US" sz="3000" dirty="0" smtClean="0"/>
              <a:t>[</a:t>
            </a:r>
            <a:r>
              <a:rPr lang="en-US" sz="3000" dirty="0" err="1"/>
              <a:t>Raine</a:t>
            </a:r>
            <a:r>
              <a:rPr lang="en-US" sz="3000" dirty="0"/>
              <a:t> 2012]</a:t>
            </a:r>
          </a:p>
        </p:txBody>
      </p:sp>
    </p:spTree>
    <p:extLst>
      <p:ext uri="{BB962C8B-B14F-4D97-AF65-F5344CB8AC3E}">
        <p14:creationId xmlns:p14="http://schemas.microsoft.com/office/powerpoint/2010/main" val="35993816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52543" y="2875492"/>
            <a:ext cx="4921489" cy="793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17142" y="852713"/>
            <a:ext cx="7469658" cy="5388429"/>
          </a:xfrm>
        </p:spPr>
        <p:txBody>
          <a:bodyPr>
            <a:noAutofit/>
          </a:bodyPr>
          <a:lstStyle/>
          <a:p>
            <a:pPr marL="0" indent="0">
              <a:buNone/>
            </a:pPr>
            <a:r>
              <a:rPr lang="en-US" sz="5200" dirty="0" smtClean="0"/>
              <a:t>Motivation</a:t>
            </a:r>
          </a:p>
          <a:p>
            <a:pPr marL="0" indent="0">
              <a:buNone/>
            </a:pPr>
            <a:r>
              <a:rPr lang="en-US" sz="5200" dirty="0" smtClean="0"/>
              <a:t>Background</a:t>
            </a:r>
          </a:p>
          <a:p>
            <a:pPr marL="0" indent="0">
              <a:buNone/>
            </a:pPr>
            <a:r>
              <a:rPr lang="en-US" sz="5200" b="1" dirty="0" smtClean="0"/>
              <a:t>Interface</a:t>
            </a:r>
          </a:p>
          <a:p>
            <a:pPr marL="0" indent="0">
              <a:buNone/>
            </a:pPr>
            <a:r>
              <a:rPr lang="en-US" sz="5200" dirty="0" smtClean="0"/>
              <a:t>Implementation</a:t>
            </a:r>
          </a:p>
          <a:p>
            <a:pPr marL="0" indent="0">
              <a:buNone/>
            </a:pPr>
            <a:r>
              <a:rPr lang="en-US" sz="5200" dirty="0" smtClean="0"/>
              <a:t>User Studies</a:t>
            </a:r>
          </a:p>
        </p:txBody>
      </p:sp>
    </p:spTree>
    <p:extLst>
      <p:ext uri="{BB962C8B-B14F-4D97-AF65-F5344CB8AC3E}">
        <p14:creationId xmlns:p14="http://schemas.microsoft.com/office/powerpoint/2010/main" val="36516679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2546" y="1600200"/>
            <a:ext cx="7734253" cy="4525963"/>
          </a:xfrm>
        </p:spPr>
        <p:txBody>
          <a:bodyPr/>
          <a:lstStyle/>
          <a:p>
            <a:pPr marL="0" indent="0">
              <a:buNone/>
            </a:pPr>
            <a:r>
              <a:rPr lang="en-US" dirty="0" smtClean="0"/>
              <a:t>Smart Subtitles has features to help learners</a:t>
            </a:r>
          </a:p>
          <a:p>
            <a:pPr marL="0" indent="0">
              <a:buNone/>
            </a:pPr>
            <a:r>
              <a:rPr lang="en-US" i="1" dirty="0" smtClean="0"/>
              <a:t>understand unfamiliar vocabulary</a:t>
            </a:r>
          </a:p>
          <a:p>
            <a:pPr marL="0" indent="0">
              <a:buNone/>
            </a:pPr>
            <a:r>
              <a:rPr lang="en-US" dirty="0" smtClean="0"/>
              <a:t>and</a:t>
            </a:r>
          </a:p>
          <a:p>
            <a:pPr marL="0" indent="0">
              <a:buNone/>
            </a:pPr>
            <a:r>
              <a:rPr lang="en-US" i="1" dirty="0" smtClean="0"/>
              <a:t>navigate / review the video</a:t>
            </a:r>
          </a:p>
        </p:txBody>
      </p:sp>
    </p:spTree>
    <p:extLst>
      <p:ext uri="{BB962C8B-B14F-4D97-AF65-F5344CB8AC3E}">
        <p14:creationId xmlns:p14="http://schemas.microsoft.com/office/powerpoint/2010/main" val="38800612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smtClean="0"/>
              <a:t>Interactive transcript</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Tree>
    <p:extLst>
      <p:ext uri="{BB962C8B-B14F-4D97-AF65-F5344CB8AC3E}">
        <p14:creationId xmlns:p14="http://schemas.microsoft.com/office/powerpoint/2010/main" val="24913624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smtClean="0"/>
              <a:t>View lines of dialog</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
        <p:nvSpPr>
          <p:cNvPr id="4" name="Rounded Rectangular Callout 3"/>
          <p:cNvSpPr/>
          <p:nvPr/>
        </p:nvSpPr>
        <p:spPr>
          <a:xfrm>
            <a:off x="7123312" y="4680146"/>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Current line of dialog</a:t>
            </a:r>
            <a:endParaRPr lang="en-US" sz="2400" dirty="0"/>
          </a:p>
        </p:txBody>
      </p:sp>
    </p:spTree>
    <p:extLst>
      <p:ext uri="{BB962C8B-B14F-4D97-AF65-F5344CB8AC3E}">
        <p14:creationId xmlns:p14="http://schemas.microsoft.com/office/powerpoint/2010/main" val="15235453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t>View lines </a:t>
            </a:r>
            <a:r>
              <a:rPr lang="en-US" sz="3600" dirty="0"/>
              <a:t>of dialog</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
        <p:nvSpPr>
          <p:cNvPr id="4" name="Rounded Rectangular Callout 3"/>
          <p:cNvSpPr/>
          <p:nvPr/>
        </p:nvSpPr>
        <p:spPr>
          <a:xfrm>
            <a:off x="7123312" y="4680146"/>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Current line of dialog</a:t>
            </a:r>
            <a:endParaRPr lang="en-US" sz="2400" dirty="0"/>
          </a:p>
        </p:txBody>
      </p:sp>
      <p:sp>
        <p:nvSpPr>
          <p:cNvPr id="6" name="Rounded Rectangular Callout 5"/>
          <p:cNvSpPr/>
          <p:nvPr/>
        </p:nvSpPr>
        <p:spPr>
          <a:xfrm>
            <a:off x="7123312" y="3424366"/>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Previous line of dialog</a:t>
            </a:r>
            <a:endParaRPr lang="en-US" sz="2400" dirty="0"/>
          </a:p>
        </p:txBody>
      </p:sp>
    </p:spTree>
    <p:extLst>
      <p:ext uri="{BB962C8B-B14F-4D97-AF65-F5344CB8AC3E}">
        <p14:creationId xmlns:p14="http://schemas.microsoft.com/office/powerpoint/2010/main" val="12771968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t>View lines </a:t>
            </a:r>
            <a:r>
              <a:rPr lang="en-US" sz="3600" dirty="0"/>
              <a:t>of dialog</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
        <p:nvSpPr>
          <p:cNvPr id="4" name="Rounded Rectangular Callout 3"/>
          <p:cNvSpPr/>
          <p:nvPr/>
        </p:nvSpPr>
        <p:spPr>
          <a:xfrm>
            <a:off x="7123312" y="4680146"/>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Current line of dialog</a:t>
            </a:r>
            <a:endParaRPr lang="en-US" sz="2400" dirty="0"/>
          </a:p>
        </p:txBody>
      </p:sp>
      <p:sp>
        <p:nvSpPr>
          <p:cNvPr id="6" name="Rounded Rectangular Callout 5"/>
          <p:cNvSpPr/>
          <p:nvPr/>
        </p:nvSpPr>
        <p:spPr>
          <a:xfrm>
            <a:off x="7123312" y="3424366"/>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Previous line of dialog</a:t>
            </a:r>
            <a:endParaRPr lang="en-US" sz="2400" dirty="0"/>
          </a:p>
        </p:txBody>
      </p:sp>
      <p:sp>
        <p:nvSpPr>
          <p:cNvPr id="8" name="Rounded Rectangular Callout 7"/>
          <p:cNvSpPr/>
          <p:nvPr/>
        </p:nvSpPr>
        <p:spPr>
          <a:xfrm>
            <a:off x="7123312" y="5919210"/>
            <a:ext cx="1891267" cy="938790"/>
          </a:xfrm>
          <a:prstGeom prst="wedgeRoundRectCallout">
            <a:avLst>
              <a:gd name="adj1" fmla="val -73388"/>
              <a:gd name="adj2" fmla="val -16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Next line of dialog</a:t>
            </a:r>
            <a:endParaRPr lang="en-US" sz="2400" dirty="0"/>
          </a:p>
        </p:txBody>
      </p:sp>
    </p:spTree>
    <p:extLst>
      <p:ext uri="{BB962C8B-B14F-4D97-AF65-F5344CB8AC3E}">
        <p14:creationId xmlns:p14="http://schemas.microsoft.com/office/powerpoint/2010/main" val="19975288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600" dirty="0" smtClean="0"/>
              <a:t>Navigate </a:t>
            </a:r>
            <a:r>
              <a:rPr lang="en-US" sz="2800" dirty="0" smtClean="0"/>
              <a:t>by lines of dialog</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
        <p:nvSpPr>
          <p:cNvPr id="6" name="Rounded Rectangular Callout 5"/>
          <p:cNvSpPr/>
          <p:nvPr/>
        </p:nvSpPr>
        <p:spPr>
          <a:xfrm>
            <a:off x="7123312" y="3424366"/>
            <a:ext cx="1891267" cy="1551046"/>
          </a:xfrm>
          <a:prstGeom prst="wedgeRoundRectCallout">
            <a:avLst>
              <a:gd name="adj1" fmla="val -153969"/>
              <a:gd name="adj2" fmla="val -2327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Clicking line seeks to that part of the video</a:t>
            </a:r>
            <a:endParaRPr lang="en-US" sz="2400" dirty="0"/>
          </a:p>
        </p:txBody>
      </p:sp>
    </p:spTree>
    <p:extLst>
      <p:ext uri="{BB962C8B-B14F-4D97-AF65-F5344CB8AC3E}">
        <p14:creationId xmlns:p14="http://schemas.microsoft.com/office/powerpoint/2010/main" val="5138143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930044" y="362857"/>
            <a:ext cx="2213956"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View pinyin </a:t>
            </a:r>
            <a:r>
              <a:rPr lang="en-US" sz="2600" dirty="0" smtClean="0"/>
              <a:t>pronunciations</a:t>
            </a:r>
          </a:p>
        </p:txBody>
      </p:sp>
      <p:pic>
        <p:nvPicPr>
          <p:cNvPr id="3" name="Picture 2" descr="awHCZmTF-xhnP83tTRcxRqUT8_WSAR4eIi38zfwE7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0" y="0"/>
            <a:ext cx="6830929" cy="6858000"/>
          </a:xfrm>
          <a:prstGeom prst="rect">
            <a:avLst/>
          </a:prstGeom>
        </p:spPr>
      </p:pic>
      <p:sp>
        <p:nvSpPr>
          <p:cNvPr id="6" name="Rounded Rectangular Callout 5"/>
          <p:cNvSpPr/>
          <p:nvPr/>
        </p:nvSpPr>
        <p:spPr>
          <a:xfrm>
            <a:off x="6803319" y="3865605"/>
            <a:ext cx="2340681" cy="1725719"/>
          </a:xfrm>
          <a:prstGeom prst="wedgeRoundRectCallout">
            <a:avLst>
              <a:gd name="adj1" fmla="val -186522"/>
              <a:gd name="adj2" fmla="val -270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Shows how to pronounce characters. Colors indicate tones</a:t>
            </a:r>
            <a:endParaRPr lang="en-US" sz="2200" dirty="0"/>
          </a:p>
        </p:txBody>
      </p:sp>
    </p:spTree>
    <p:extLst>
      <p:ext uri="{BB962C8B-B14F-4D97-AF65-F5344CB8AC3E}">
        <p14:creationId xmlns:p14="http://schemas.microsoft.com/office/powerpoint/2010/main" val="25330394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52544" y="987905"/>
            <a:ext cx="4921489" cy="793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17142" y="852713"/>
            <a:ext cx="7469658" cy="5388429"/>
          </a:xfrm>
        </p:spPr>
        <p:txBody>
          <a:bodyPr>
            <a:noAutofit/>
          </a:bodyPr>
          <a:lstStyle/>
          <a:p>
            <a:pPr marL="0" indent="0">
              <a:buNone/>
            </a:pPr>
            <a:r>
              <a:rPr lang="en-US" sz="5200" b="1" dirty="0" smtClean="0"/>
              <a:t>Motivation</a:t>
            </a:r>
          </a:p>
          <a:p>
            <a:pPr marL="0" indent="0">
              <a:buNone/>
            </a:pPr>
            <a:r>
              <a:rPr lang="en-US" sz="5200" dirty="0" smtClean="0"/>
              <a:t>Background</a:t>
            </a:r>
          </a:p>
          <a:p>
            <a:pPr marL="0" indent="0">
              <a:buNone/>
            </a:pPr>
            <a:r>
              <a:rPr lang="en-US" sz="5200" dirty="0" smtClean="0"/>
              <a:t>Interface</a:t>
            </a:r>
          </a:p>
          <a:p>
            <a:pPr marL="0" indent="0">
              <a:buNone/>
            </a:pPr>
            <a:r>
              <a:rPr lang="en-US" sz="5200" dirty="0" smtClean="0"/>
              <a:t>Implementation</a:t>
            </a:r>
          </a:p>
          <a:p>
            <a:pPr marL="0" indent="0">
              <a:buNone/>
            </a:pPr>
            <a:r>
              <a:rPr lang="en-US" sz="5200" dirty="0" smtClean="0"/>
              <a:t>User Studies</a:t>
            </a:r>
          </a:p>
        </p:txBody>
      </p:sp>
    </p:spTree>
    <p:extLst>
      <p:ext uri="{BB962C8B-B14F-4D97-AF65-F5344CB8AC3E}">
        <p14:creationId xmlns:p14="http://schemas.microsoft.com/office/powerpoint/2010/main" val="36093271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x7UJ_p9KGuaSzB1wUByIjW15pbZmUgEVzNfQ-IOkH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7" y="0"/>
            <a:ext cx="6876000" cy="6858000"/>
          </a:xfrm>
          <a:prstGeom prst="rect">
            <a:avLst/>
          </a:prstGeom>
        </p:spPr>
      </p:pic>
      <p:sp>
        <p:nvSpPr>
          <p:cNvPr id="7" name="Content Placeholder 2"/>
          <p:cNvSpPr txBox="1">
            <a:spLocks/>
          </p:cNvSpPr>
          <p:nvPr/>
        </p:nvSpPr>
        <p:spPr>
          <a:xfrm>
            <a:off x="6999110" y="362857"/>
            <a:ext cx="2144889"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400" dirty="0" smtClean="0"/>
              <a:t>Get word definitions </a:t>
            </a:r>
          </a:p>
        </p:txBody>
      </p:sp>
      <p:sp>
        <p:nvSpPr>
          <p:cNvPr id="6" name="Rounded Rectangular Callout 5"/>
          <p:cNvSpPr/>
          <p:nvPr/>
        </p:nvSpPr>
        <p:spPr>
          <a:xfrm>
            <a:off x="6889217" y="4851526"/>
            <a:ext cx="2340681" cy="1504824"/>
          </a:xfrm>
          <a:prstGeom prst="wedgeRoundRectCallout">
            <a:avLst>
              <a:gd name="adj1" fmla="val -162957"/>
              <a:gd name="adj2" fmla="val -993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Hover over words to get definitions</a:t>
            </a:r>
            <a:endParaRPr lang="en-US" sz="2200" dirty="0"/>
          </a:p>
        </p:txBody>
      </p:sp>
      <p:pic>
        <p:nvPicPr>
          <p:cNvPr id="8" name="Picture 7" descr="Curs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387" y="5332567"/>
            <a:ext cx="168213" cy="278112"/>
          </a:xfrm>
          <a:prstGeom prst="rect">
            <a:avLst/>
          </a:prstGeom>
        </p:spPr>
      </p:pic>
    </p:spTree>
    <p:extLst>
      <p:ext uri="{BB962C8B-B14F-4D97-AF65-F5344CB8AC3E}">
        <p14:creationId xmlns:p14="http://schemas.microsoft.com/office/powerpoint/2010/main" val="26834318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iHN72KZV_vYtz_vJkNcFdCb-6m9aNryx6FbkdgdEJ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 y="0"/>
            <a:ext cx="6804768" cy="6858000"/>
          </a:xfrm>
          <a:prstGeom prst="rect">
            <a:avLst/>
          </a:prstGeom>
        </p:spPr>
      </p:pic>
      <p:sp>
        <p:nvSpPr>
          <p:cNvPr id="7" name="Content Placeholder 2"/>
          <p:cNvSpPr txBox="1">
            <a:spLocks/>
          </p:cNvSpPr>
          <p:nvPr/>
        </p:nvSpPr>
        <p:spPr>
          <a:xfrm>
            <a:off x="6889217" y="362857"/>
            <a:ext cx="2254782" cy="24311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400" dirty="0" smtClean="0"/>
              <a:t>Get translations for phrases</a:t>
            </a:r>
          </a:p>
        </p:txBody>
      </p:sp>
      <p:sp>
        <p:nvSpPr>
          <p:cNvPr id="6" name="Rounded Rectangular Callout 5"/>
          <p:cNvSpPr/>
          <p:nvPr/>
        </p:nvSpPr>
        <p:spPr>
          <a:xfrm>
            <a:off x="6803318" y="4714660"/>
            <a:ext cx="2340681" cy="1504824"/>
          </a:xfrm>
          <a:prstGeom prst="wedgeRoundRectCallout">
            <a:avLst>
              <a:gd name="adj1" fmla="val -163240"/>
              <a:gd name="adj2" fmla="val 1632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Click “translate” to show translation of current line</a:t>
            </a:r>
          </a:p>
        </p:txBody>
      </p:sp>
      <p:pic>
        <p:nvPicPr>
          <p:cNvPr id="9" name="Picture 8" descr="Curs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319" y="5302685"/>
            <a:ext cx="168213" cy="278112"/>
          </a:xfrm>
          <a:prstGeom prst="rect">
            <a:avLst/>
          </a:prstGeom>
        </p:spPr>
      </p:pic>
    </p:spTree>
    <p:extLst>
      <p:ext uri="{BB962C8B-B14F-4D97-AF65-F5344CB8AC3E}">
        <p14:creationId xmlns:p14="http://schemas.microsoft.com/office/powerpoint/2010/main" val="37223653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ull-video-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25" y="0"/>
            <a:ext cx="9109075" cy="6858000"/>
          </a:xfrm>
          <a:prstGeom prst="rect">
            <a:avLst/>
          </a:prstGeom>
        </p:spPr>
      </p:pic>
    </p:spTree>
    <p:extLst>
      <p:ext uri="{BB962C8B-B14F-4D97-AF65-F5344CB8AC3E}">
        <p14:creationId xmlns:p14="http://schemas.microsoft.com/office/powerpoint/2010/main" val="14116794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52543" y="3792824"/>
            <a:ext cx="5062608" cy="793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17142" y="852713"/>
            <a:ext cx="7469658" cy="5388429"/>
          </a:xfrm>
        </p:spPr>
        <p:txBody>
          <a:bodyPr>
            <a:noAutofit/>
          </a:bodyPr>
          <a:lstStyle/>
          <a:p>
            <a:pPr marL="0" indent="0">
              <a:buNone/>
            </a:pPr>
            <a:r>
              <a:rPr lang="en-US" sz="5200" dirty="0" smtClean="0"/>
              <a:t>Motivation</a:t>
            </a:r>
          </a:p>
          <a:p>
            <a:pPr marL="0" indent="0">
              <a:buNone/>
            </a:pPr>
            <a:r>
              <a:rPr lang="en-US" sz="5200" dirty="0" smtClean="0"/>
              <a:t>Background</a:t>
            </a:r>
          </a:p>
          <a:p>
            <a:pPr marL="0" indent="0">
              <a:buNone/>
            </a:pPr>
            <a:r>
              <a:rPr lang="en-US" sz="5200" dirty="0" smtClean="0"/>
              <a:t>Interface</a:t>
            </a:r>
          </a:p>
          <a:p>
            <a:pPr marL="0" indent="0">
              <a:buNone/>
            </a:pPr>
            <a:r>
              <a:rPr lang="en-US" sz="5200" b="1" dirty="0" smtClean="0"/>
              <a:t>Implementation</a:t>
            </a:r>
          </a:p>
          <a:p>
            <a:pPr marL="0" indent="0">
              <a:buNone/>
            </a:pPr>
            <a:r>
              <a:rPr lang="en-US" sz="5200" dirty="0" smtClean="0"/>
              <a:t>User Studies</a:t>
            </a:r>
          </a:p>
        </p:txBody>
      </p:sp>
    </p:spTree>
    <p:extLst>
      <p:ext uri="{BB962C8B-B14F-4D97-AF65-F5344CB8AC3E}">
        <p14:creationId xmlns:p14="http://schemas.microsoft.com/office/powerpoint/2010/main" val="191928346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dirty="0" smtClean="0"/>
              <a:t>Smart Subtitles Implementation</a:t>
            </a:r>
            <a:endParaRPr lang="en-US" dirty="0"/>
          </a:p>
        </p:txBody>
      </p:sp>
      <p:graphicFrame>
        <p:nvGraphicFramePr>
          <p:cNvPr id="5" name="Diagram 4"/>
          <p:cNvGraphicFramePr/>
          <p:nvPr>
            <p:extLst>
              <p:ext uri="{D42A27DB-BD31-4B8C-83A1-F6EECF244321}">
                <p14:modId xmlns:p14="http://schemas.microsoft.com/office/powerpoint/2010/main" val="186072536"/>
              </p:ext>
            </p:extLst>
          </p:nvPr>
        </p:nvGraphicFramePr>
        <p:xfrm>
          <a:off x="0" y="910230"/>
          <a:ext cx="9144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369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Subtitles</a:t>
            </a:r>
            <a:endParaRPr lang="en-US" dirty="0"/>
          </a:p>
        </p:txBody>
      </p:sp>
      <p:sp>
        <p:nvSpPr>
          <p:cNvPr id="3" name="Content Placeholder 2"/>
          <p:cNvSpPr>
            <a:spLocks noGrp="1"/>
          </p:cNvSpPr>
          <p:nvPr>
            <p:ph idx="1"/>
          </p:nvPr>
        </p:nvSpPr>
        <p:spPr>
          <a:xfrm>
            <a:off x="457200" y="1600200"/>
            <a:ext cx="8450942" cy="4525963"/>
          </a:xfrm>
        </p:spPr>
        <p:txBody>
          <a:bodyPr/>
          <a:lstStyle/>
          <a:p>
            <a:pPr marL="0" indent="0">
              <a:buNone/>
            </a:pPr>
            <a:r>
              <a:rPr lang="en-US" dirty="0" smtClean="0"/>
              <a:t>Want subtitles in both the </a:t>
            </a:r>
            <a:r>
              <a:rPr lang="en-US" dirty="0" smtClean="0"/>
              <a:t>foreign language </a:t>
            </a:r>
            <a:r>
              <a:rPr lang="en-US" dirty="0" smtClean="0"/>
              <a:t>and viewer’s language, as machine-readable </a:t>
            </a:r>
            <a:r>
              <a:rPr lang="en-US" dirty="0" smtClean="0"/>
              <a:t>text</a:t>
            </a:r>
            <a:endParaRPr lang="en-US" dirty="0" smtClean="0"/>
          </a:p>
        </p:txBody>
      </p:sp>
    </p:spTree>
    <p:extLst>
      <p:ext uri="{BB962C8B-B14F-4D97-AF65-F5344CB8AC3E}">
        <p14:creationId xmlns:p14="http://schemas.microsoft.com/office/powerpoint/2010/main" val="28157482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29" y="1600200"/>
            <a:ext cx="3799981" cy="4525963"/>
          </a:xfrm>
        </p:spPr>
        <p:txBody>
          <a:bodyPr>
            <a:normAutofit/>
          </a:bodyPr>
          <a:lstStyle/>
          <a:p>
            <a:pPr marL="0" indent="0">
              <a:buNone/>
            </a:pPr>
            <a:r>
              <a:rPr lang="en-US" sz="3000" dirty="0" smtClean="0"/>
              <a:t>Subtitle formats:</a:t>
            </a:r>
          </a:p>
          <a:p>
            <a:r>
              <a:rPr lang="en-US" sz="3000" b="1" dirty="0" err="1" smtClean="0"/>
              <a:t>WebVTT</a:t>
            </a:r>
            <a:endParaRPr lang="en-US" sz="3000" b="1" dirty="0" smtClean="0"/>
          </a:p>
          <a:p>
            <a:pPr lvl="1"/>
            <a:r>
              <a:rPr lang="en-US" sz="2600" dirty="0" smtClean="0"/>
              <a:t>Machine-readable format</a:t>
            </a:r>
          </a:p>
          <a:p>
            <a:r>
              <a:rPr lang="en-US" sz="3000" dirty="0" smtClean="0"/>
              <a:t>DVDs</a:t>
            </a:r>
          </a:p>
          <a:p>
            <a:r>
              <a:rPr lang="en-US" sz="3000" dirty="0" smtClean="0"/>
              <a:t>Hard-subtitled videos</a:t>
            </a:r>
          </a:p>
          <a:p>
            <a:endParaRPr lang="en-US" sz="3000" dirty="0" smtClean="0"/>
          </a:p>
          <a:p>
            <a:endParaRPr lang="en-US" sz="3000" dirty="0" smtClean="0"/>
          </a:p>
          <a:p>
            <a:endParaRPr lang="en-US" sz="3000" dirty="0" smtClean="0"/>
          </a:p>
        </p:txBody>
      </p:sp>
      <p:sp>
        <p:nvSpPr>
          <p:cNvPr id="4" name="Rectangle 3"/>
          <p:cNvSpPr/>
          <p:nvPr/>
        </p:nvSpPr>
        <p:spPr>
          <a:xfrm>
            <a:off x="4027716" y="1959428"/>
            <a:ext cx="5162586" cy="1613643"/>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WebVVT</a:t>
            </a:r>
            <a:r>
              <a:rPr lang="en-US" dirty="0" smtClean="0"/>
              <a:t> Format Subtitle</a:t>
            </a:r>
            <a:endParaRPr lang="en-US" dirty="0"/>
          </a:p>
        </p:txBody>
      </p:sp>
      <p:sp>
        <p:nvSpPr>
          <p:cNvPr id="5" name="Rounded Rectangle 4"/>
          <p:cNvSpPr/>
          <p:nvPr/>
        </p:nvSpPr>
        <p:spPr>
          <a:xfrm>
            <a:off x="4027714" y="1959429"/>
            <a:ext cx="5162588" cy="436352"/>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WebVTT</a:t>
            </a:r>
            <a:r>
              <a:rPr lang="en-US" sz="2000" dirty="0" smtClean="0"/>
              <a:t> </a:t>
            </a:r>
            <a:r>
              <a:rPr lang="en-US" sz="2000" dirty="0" smtClean="0"/>
              <a:t>Format Subtitle (viewer’s language)</a:t>
            </a:r>
            <a:endParaRPr lang="en-US" sz="2000" dirty="0"/>
          </a:p>
        </p:txBody>
      </p:sp>
      <p:sp>
        <p:nvSpPr>
          <p:cNvPr id="6" name="Rectangle 5"/>
          <p:cNvSpPr/>
          <p:nvPr/>
        </p:nvSpPr>
        <p:spPr>
          <a:xfrm>
            <a:off x="4050033" y="2395781"/>
            <a:ext cx="5140270" cy="11772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00:21:12,120 </a:t>
            </a:r>
            <a:r>
              <a:rPr lang="en-US" dirty="0" smtClean="0">
                <a:sym typeface="Wingdings" panose="05000000000000000000" pitchFamily="2" charset="2"/>
              </a:rPr>
              <a:t>--&gt; 00:21:16,320</a:t>
            </a:r>
          </a:p>
          <a:p>
            <a:r>
              <a:rPr lang="en-US" dirty="0" smtClean="0">
                <a:sym typeface="Wingdings" panose="05000000000000000000" pitchFamily="2" charset="2"/>
              </a:rPr>
              <a:t>What happened last night?</a:t>
            </a:r>
          </a:p>
        </p:txBody>
      </p:sp>
      <p:sp>
        <p:nvSpPr>
          <p:cNvPr id="10" name="Rectangle 9"/>
          <p:cNvSpPr/>
          <p:nvPr/>
        </p:nvSpPr>
        <p:spPr>
          <a:xfrm>
            <a:off x="3981413" y="4113580"/>
            <a:ext cx="5162586" cy="1613643"/>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WebVVT</a:t>
            </a:r>
            <a:r>
              <a:rPr lang="en-US" dirty="0" smtClean="0"/>
              <a:t> Format Subtitle</a:t>
            </a:r>
            <a:endParaRPr lang="en-US" dirty="0"/>
          </a:p>
        </p:txBody>
      </p:sp>
      <p:sp>
        <p:nvSpPr>
          <p:cNvPr id="11" name="Rounded Rectangle 10"/>
          <p:cNvSpPr/>
          <p:nvPr/>
        </p:nvSpPr>
        <p:spPr>
          <a:xfrm>
            <a:off x="3981411" y="4113581"/>
            <a:ext cx="5162588" cy="436352"/>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WebVTT</a:t>
            </a:r>
            <a:r>
              <a:rPr lang="en-US" sz="2000" dirty="0" smtClean="0"/>
              <a:t> </a:t>
            </a:r>
            <a:r>
              <a:rPr lang="en-US" sz="2000" dirty="0" smtClean="0"/>
              <a:t>Format Subtitle (foreign language)</a:t>
            </a:r>
            <a:endParaRPr lang="en-US" sz="2000" dirty="0"/>
          </a:p>
        </p:txBody>
      </p:sp>
      <p:sp>
        <p:nvSpPr>
          <p:cNvPr id="12" name="Rectangle 11"/>
          <p:cNvSpPr/>
          <p:nvPr/>
        </p:nvSpPr>
        <p:spPr>
          <a:xfrm>
            <a:off x="4003730" y="4549933"/>
            <a:ext cx="5140270" cy="11772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00:21:12,120 </a:t>
            </a:r>
            <a:r>
              <a:rPr lang="en-US" dirty="0" smtClean="0">
                <a:sym typeface="Wingdings" panose="05000000000000000000" pitchFamily="2" charset="2"/>
              </a:rPr>
              <a:t>--&gt; 00:21:16,320</a:t>
            </a:r>
          </a:p>
          <a:p>
            <a:r>
              <a:rPr lang="zh-CN" altLang="en-US" dirty="0" smtClean="0"/>
              <a:t>昨晚发生什么事了</a:t>
            </a:r>
            <a:endParaRPr lang="en-US" dirty="0"/>
          </a:p>
        </p:txBody>
      </p:sp>
      <p:sp>
        <p:nvSpPr>
          <p:cNvPr id="13" name="Title 1"/>
          <p:cNvSpPr>
            <a:spLocks noGrp="1"/>
          </p:cNvSpPr>
          <p:nvPr>
            <p:ph type="title"/>
          </p:nvPr>
        </p:nvSpPr>
        <p:spPr>
          <a:xfrm>
            <a:off x="457200" y="274638"/>
            <a:ext cx="8229600" cy="1143000"/>
          </a:xfrm>
        </p:spPr>
        <p:txBody>
          <a:bodyPr>
            <a:normAutofit/>
          </a:bodyPr>
          <a:lstStyle/>
          <a:p>
            <a:r>
              <a:rPr lang="en-US" dirty="0" smtClean="0"/>
              <a:t>Extracting Subtitles</a:t>
            </a:r>
            <a:endParaRPr lang="en-US" dirty="0"/>
          </a:p>
        </p:txBody>
      </p:sp>
      <p:sp>
        <p:nvSpPr>
          <p:cNvPr id="7" name="Rounded Rectangular Callout 6"/>
          <p:cNvSpPr/>
          <p:nvPr/>
        </p:nvSpPr>
        <p:spPr>
          <a:xfrm>
            <a:off x="7487298" y="2565080"/>
            <a:ext cx="1611830" cy="338598"/>
          </a:xfrm>
          <a:prstGeom prst="wedgeRoundRectCallout">
            <a:avLst>
              <a:gd name="adj1" fmla="val -83328"/>
              <a:gd name="adj2" fmla="val 3123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time</a:t>
            </a:r>
            <a:endParaRPr lang="en-US" dirty="0"/>
          </a:p>
        </p:txBody>
      </p:sp>
      <p:sp>
        <p:nvSpPr>
          <p:cNvPr id="15" name="Rounded Rectangular Callout 14"/>
          <p:cNvSpPr/>
          <p:nvPr/>
        </p:nvSpPr>
        <p:spPr>
          <a:xfrm>
            <a:off x="7275621" y="3133474"/>
            <a:ext cx="1411179" cy="338598"/>
          </a:xfrm>
          <a:prstGeom prst="wedgeRoundRectCallout">
            <a:avLst>
              <a:gd name="adj1" fmla="val -88333"/>
              <a:gd name="adj2" fmla="val -4691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text to show</a:t>
            </a:r>
            <a:endParaRPr lang="en-US" dirty="0"/>
          </a:p>
        </p:txBody>
      </p:sp>
    </p:spTree>
    <p:extLst>
      <p:ext uri="{BB962C8B-B14F-4D97-AF65-F5344CB8AC3E}">
        <p14:creationId xmlns:p14="http://schemas.microsoft.com/office/powerpoint/2010/main" val="130707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646714" cy="5112657"/>
          </a:xfrm>
        </p:spPr>
        <p:txBody>
          <a:bodyPr>
            <a:normAutofit/>
          </a:bodyPr>
          <a:lstStyle/>
          <a:p>
            <a:pPr marL="0" indent="0">
              <a:buNone/>
            </a:pPr>
            <a:r>
              <a:rPr lang="en-US" sz="3000" dirty="0" smtClean="0"/>
              <a:t>Subtitle formats:</a:t>
            </a:r>
          </a:p>
          <a:p>
            <a:r>
              <a:rPr lang="en-US" sz="3000" dirty="0" err="1" smtClean="0"/>
              <a:t>WebVTT</a:t>
            </a:r>
            <a:endParaRPr lang="en-US" sz="3000" dirty="0" smtClean="0"/>
          </a:p>
          <a:p>
            <a:r>
              <a:rPr lang="en-US" sz="3000" b="1" dirty="0" smtClean="0"/>
              <a:t>DVDs</a:t>
            </a:r>
          </a:p>
          <a:p>
            <a:pPr lvl="1"/>
            <a:r>
              <a:rPr lang="en-US" sz="2600" dirty="0" smtClean="0"/>
              <a:t>An image stream is </a:t>
            </a:r>
            <a:r>
              <a:rPr lang="en-US" sz="2600" dirty="0" err="1" smtClean="0"/>
              <a:t>overlayed</a:t>
            </a:r>
            <a:r>
              <a:rPr lang="en-US" sz="2600" dirty="0" smtClean="0"/>
              <a:t> over the video</a:t>
            </a:r>
          </a:p>
          <a:p>
            <a:pPr lvl="1"/>
            <a:r>
              <a:rPr lang="en-US" sz="2600" dirty="0" smtClean="0"/>
              <a:t>Extract text from images using OCR</a:t>
            </a:r>
          </a:p>
          <a:p>
            <a:r>
              <a:rPr lang="en-US" sz="3000" dirty="0" smtClean="0"/>
              <a:t>Hard-subtitled videos</a:t>
            </a:r>
          </a:p>
          <a:p>
            <a:endParaRPr lang="en-US" sz="3000" dirty="0" smtClean="0"/>
          </a:p>
          <a:p>
            <a:endParaRPr lang="en-US" sz="3000" dirty="0" smtClean="0"/>
          </a:p>
          <a:p>
            <a:endParaRPr lang="en-US" sz="3000" dirty="0" smtClean="0"/>
          </a:p>
        </p:txBody>
      </p:sp>
      <p:sp>
        <p:nvSpPr>
          <p:cNvPr id="18" name="Rectangle 17"/>
          <p:cNvSpPr/>
          <p:nvPr/>
        </p:nvSpPr>
        <p:spPr>
          <a:xfrm>
            <a:off x="4465766" y="1705425"/>
            <a:ext cx="4627980" cy="4717144"/>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4465766" y="1705425"/>
            <a:ext cx="4627978" cy="508001"/>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DVD subtitles (</a:t>
            </a:r>
            <a:r>
              <a:rPr lang="en-US" dirty="0" err="1" smtClean="0"/>
              <a:t>overlayed</a:t>
            </a:r>
            <a:r>
              <a:rPr lang="en-US" dirty="0" smtClean="0"/>
              <a:t> images)</a:t>
            </a:r>
            <a:endParaRPr lang="en-US"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7959" t="17912" r="28624" b="25987"/>
          <a:stretch/>
        </p:blipFill>
        <p:spPr>
          <a:xfrm>
            <a:off x="5297714" y="3148853"/>
            <a:ext cx="2812143" cy="508275"/>
          </a:xfrm>
          <a:prstGeom prst="rect">
            <a:avLst/>
          </a:prstGeom>
        </p:spPr>
      </p:pic>
      <p:sp>
        <p:nvSpPr>
          <p:cNvPr id="21" name="Rectangle 20"/>
          <p:cNvSpPr/>
          <p:nvPr/>
        </p:nvSpPr>
        <p:spPr>
          <a:xfrm>
            <a:off x="4499429" y="2267853"/>
            <a:ext cx="4594317" cy="86692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00:21:12,120 </a:t>
            </a:r>
            <a:r>
              <a:rPr lang="en-US" dirty="0" smtClean="0">
                <a:sym typeface="Wingdings" panose="05000000000000000000" pitchFamily="2" charset="2"/>
              </a:rPr>
              <a:t>--&gt; 00:21:16,320</a:t>
            </a:r>
          </a:p>
          <a:p>
            <a:r>
              <a:rPr lang="en-US" dirty="0" smtClean="0">
                <a:sym typeface="Wingdings" panose="05000000000000000000" pitchFamily="2" charset="2"/>
              </a:rPr>
              <a:t>[reference to image]</a:t>
            </a:r>
            <a:endParaRPr lang="en-US" dirty="0"/>
          </a:p>
        </p:txBody>
      </p:sp>
      <p:sp>
        <p:nvSpPr>
          <p:cNvPr id="22" name="Down Arrow 21"/>
          <p:cNvSpPr/>
          <p:nvPr/>
        </p:nvSpPr>
        <p:spPr>
          <a:xfrm>
            <a:off x="4533093" y="3853156"/>
            <a:ext cx="4560653" cy="1492862"/>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Optical Character Recognition (OCR)</a:t>
            </a:r>
            <a:endParaRPr lang="en-US" dirty="0"/>
          </a:p>
        </p:txBody>
      </p:sp>
      <p:sp>
        <p:nvSpPr>
          <p:cNvPr id="23" name="Rectangle 22"/>
          <p:cNvSpPr/>
          <p:nvPr/>
        </p:nvSpPr>
        <p:spPr>
          <a:xfrm>
            <a:off x="4484189" y="5485263"/>
            <a:ext cx="4594317" cy="9373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00:21:12,120 </a:t>
            </a:r>
            <a:r>
              <a:rPr lang="en-US" dirty="0" smtClean="0">
                <a:sym typeface="Wingdings" panose="05000000000000000000" pitchFamily="2" charset="2"/>
              </a:rPr>
              <a:t>--&gt; 00:21:16,320</a:t>
            </a:r>
          </a:p>
          <a:p>
            <a:r>
              <a:rPr lang="zh-CN" altLang="en-US" dirty="0" smtClean="0"/>
              <a:t>昨晚发生什么事了</a:t>
            </a:r>
            <a:endParaRPr lang="en-US" dirty="0"/>
          </a:p>
        </p:txBody>
      </p:sp>
      <p:sp>
        <p:nvSpPr>
          <p:cNvPr id="25" name="Title 1"/>
          <p:cNvSpPr>
            <a:spLocks noGrp="1"/>
          </p:cNvSpPr>
          <p:nvPr>
            <p:ph type="title"/>
          </p:nvPr>
        </p:nvSpPr>
        <p:spPr>
          <a:xfrm>
            <a:off x="457200" y="274638"/>
            <a:ext cx="8229600" cy="1143000"/>
          </a:xfrm>
        </p:spPr>
        <p:txBody>
          <a:bodyPr>
            <a:normAutofit/>
          </a:bodyPr>
          <a:lstStyle/>
          <a:p>
            <a:r>
              <a:rPr lang="en-US" dirty="0" smtClean="0"/>
              <a:t>Extracting Subtitles</a:t>
            </a:r>
            <a:endParaRPr lang="en-US" dirty="0"/>
          </a:p>
        </p:txBody>
      </p:sp>
    </p:spTree>
    <p:extLst>
      <p:ext uri="{BB962C8B-B14F-4D97-AF65-F5344CB8AC3E}">
        <p14:creationId xmlns:p14="http://schemas.microsoft.com/office/powerpoint/2010/main" val="7044585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574141" cy="5257800"/>
          </a:xfrm>
        </p:spPr>
        <p:txBody>
          <a:bodyPr>
            <a:normAutofit lnSpcReduction="10000"/>
          </a:bodyPr>
          <a:lstStyle/>
          <a:p>
            <a:pPr marL="0" indent="0">
              <a:buNone/>
            </a:pPr>
            <a:r>
              <a:rPr lang="en-US" sz="3000" dirty="0" smtClean="0"/>
              <a:t>Subtitle formats:</a:t>
            </a:r>
          </a:p>
          <a:p>
            <a:r>
              <a:rPr lang="en-US" sz="3000" dirty="0" err="1" smtClean="0"/>
              <a:t>WebVTT</a:t>
            </a:r>
            <a:endParaRPr lang="en-US" sz="3000" dirty="0" smtClean="0"/>
          </a:p>
          <a:p>
            <a:r>
              <a:rPr lang="en-US" sz="3000" dirty="0" smtClean="0"/>
              <a:t>DVDs</a:t>
            </a:r>
          </a:p>
          <a:p>
            <a:r>
              <a:rPr lang="en-US" sz="3000" b="1" dirty="0" smtClean="0"/>
              <a:t>Hard-subtitled videos</a:t>
            </a:r>
          </a:p>
          <a:p>
            <a:pPr lvl="1"/>
            <a:r>
              <a:rPr lang="en-US" sz="2600" dirty="0" smtClean="0"/>
              <a:t>Subtitle is baked into the video</a:t>
            </a:r>
          </a:p>
          <a:p>
            <a:pPr lvl="1"/>
            <a:r>
              <a:rPr lang="en-US" sz="2600" dirty="0" smtClean="0"/>
              <a:t>Isolate pixels representing the text from the background, then extract text via OCR</a:t>
            </a:r>
          </a:p>
          <a:p>
            <a:endParaRPr lang="en-US" sz="3000" dirty="0" smtClean="0"/>
          </a:p>
          <a:p>
            <a:endParaRPr lang="en-US" sz="3000" dirty="0" smtClean="0"/>
          </a:p>
          <a:p>
            <a:endParaRPr lang="en-US" sz="3000" dirty="0" smtClean="0"/>
          </a:p>
        </p:txBody>
      </p:sp>
      <p:sp>
        <p:nvSpPr>
          <p:cNvPr id="10" name="Rectangle 9"/>
          <p:cNvSpPr/>
          <p:nvPr/>
        </p:nvSpPr>
        <p:spPr>
          <a:xfrm>
            <a:off x="4723786" y="161925"/>
            <a:ext cx="4055813" cy="648336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4723785" y="161925"/>
            <a:ext cx="4026312" cy="383458"/>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Hard-Subtitled Video</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785" y="646542"/>
            <a:ext cx="4026312" cy="563204"/>
          </a:xfrm>
          <a:prstGeom prst="rect">
            <a:avLst/>
          </a:prstGeom>
        </p:spPr>
      </p:pic>
      <p:sp>
        <p:nvSpPr>
          <p:cNvPr id="4" name="Title 3"/>
          <p:cNvSpPr>
            <a:spLocks noGrp="1"/>
          </p:cNvSpPr>
          <p:nvPr>
            <p:ph type="title"/>
          </p:nvPr>
        </p:nvSpPr>
        <p:spPr>
          <a:xfrm>
            <a:off x="0" y="274638"/>
            <a:ext cx="4281714" cy="1143000"/>
          </a:xfrm>
        </p:spPr>
        <p:txBody>
          <a:bodyPr>
            <a:normAutofit fontScale="90000"/>
          </a:bodyPr>
          <a:lstStyle/>
          <a:p>
            <a:r>
              <a:rPr lang="en-US" dirty="0" smtClean="0"/>
              <a:t>Extracting Subtitles</a:t>
            </a:r>
            <a:endParaRPr lang="en-US" dirty="0"/>
          </a:p>
        </p:txBody>
      </p:sp>
    </p:spTree>
    <p:extLst>
      <p:ext uri="{BB962C8B-B14F-4D97-AF65-F5344CB8AC3E}">
        <p14:creationId xmlns:p14="http://schemas.microsoft.com/office/powerpoint/2010/main" val="30550454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574141" cy="5257800"/>
          </a:xfrm>
        </p:spPr>
        <p:txBody>
          <a:bodyPr>
            <a:normAutofit lnSpcReduction="10000"/>
          </a:bodyPr>
          <a:lstStyle/>
          <a:p>
            <a:pPr marL="0" indent="0">
              <a:buNone/>
            </a:pPr>
            <a:r>
              <a:rPr lang="en-US" sz="3000" dirty="0" smtClean="0"/>
              <a:t>Subtitle formats:</a:t>
            </a:r>
          </a:p>
          <a:p>
            <a:r>
              <a:rPr lang="en-US" sz="3000" dirty="0" err="1" smtClean="0"/>
              <a:t>WebVTT</a:t>
            </a:r>
            <a:endParaRPr lang="en-US" sz="3000" dirty="0" smtClean="0"/>
          </a:p>
          <a:p>
            <a:r>
              <a:rPr lang="en-US" sz="3000" dirty="0" smtClean="0"/>
              <a:t>DVDs</a:t>
            </a:r>
          </a:p>
          <a:p>
            <a:r>
              <a:rPr lang="en-US" sz="3000" b="1" dirty="0" smtClean="0"/>
              <a:t>Hard-subtitled videos</a:t>
            </a:r>
          </a:p>
          <a:p>
            <a:pPr lvl="1"/>
            <a:r>
              <a:rPr lang="en-US" sz="2600" dirty="0" smtClean="0"/>
              <a:t>Subtitle is baked into the video</a:t>
            </a:r>
          </a:p>
          <a:p>
            <a:pPr lvl="1"/>
            <a:r>
              <a:rPr lang="en-US" sz="2600" dirty="0" smtClean="0"/>
              <a:t>Isolate pixels representing the text from the background, then extract text via OCR</a:t>
            </a:r>
          </a:p>
          <a:p>
            <a:endParaRPr lang="en-US" sz="3000" dirty="0" smtClean="0"/>
          </a:p>
          <a:p>
            <a:endParaRPr lang="en-US" sz="3000" dirty="0" smtClean="0"/>
          </a:p>
          <a:p>
            <a:endParaRPr lang="en-US" sz="3000" dirty="0" smtClean="0"/>
          </a:p>
        </p:txBody>
      </p:sp>
      <p:sp>
        <p:nvSpPr>
          <p:cNvPr id="10" name="Rectangle 9"/>
          <p:cNvSpPr/>
          <p:nvPr/>
        </p:nvSpPr>
        <p:spPr>
          <a:xfrm>
            <a:off x="4723786" y="161925"/>
            <a:ext cx="4055813" cy="648336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4723785" y="161925"/>
            <a:ext cx="4026312" cy="383458"/>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Hard-Subtitled Video</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785" y="646542"/>
            <a:ext cx="4026312" cy="563204"/>
          </a:xfrm>
          <a:prstGeom prst="rect">
            <a:avLst/>
          </a:prstGeom>
        </p:spPr>
      </p:pic>
      <p:sp>
        <p:nvSpPr>
          <p:cNvPr id="13" name="Down Arrow 12"/>
          <p:cNvSpPr/>
          <p:nvPr/>
        </p:nvSpPr>
        <p:spPr>
          <a:xfrm>
            <a:off x="4723785" y="1250643"/>
            <a:ext cx="3996810" cy="636891"/>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 </a:t>
            </a:r>
            <a:r>
              <a:rPr lang="en-US" dirty="0" smtClean="0"/>
              <a:t>that match subtitle color</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785" y="1928431"/>
            <a:ext cx="3996810" cy="559078"/>
          </a:xfrm>
          <a:prstGeom prst="rect">
            <a:avLst/>
          </a:prstGeom>
        </p:spPr>
      </p:pic>
      <p:sp>
        <p:nvSpPr>
          <p:cNvPr id="4" name="Title 3"/>
          <p:cNvSpPr>
            <a:spLocks noGrp="1"/>
          </p:cNvSpPr>
          <p:nvPr>
            <p:ph type="title"/>
          </p:nvPr>
        </p:nvSpPr>
        <p:spPr>
          <a:xfrm>
            <a:off x="0" y="274638"/>
            <a:ext cx="4281714" cy="1143000"/>
          </a:xfrm>
        </p:spPr>
        <p:txBody>
          <a:bodyPr>
            <a:normAutofit fontScale="90000"/>
          </a:bodyPr>
          <a:lstStyle/>
          <a:p>
            <a:r>
              <a:rPr lang="en-US" dirty="0" smtClean="0"/>
              <a:t>Extracting Subtitles</a:t>
            </a:r>
            <a:endParaRPr lang="en-US" dirty="0"/>
          </a:p>
        </p:txBody>
      </p:sp>
    </p:spTree>
    <p:extLst>
      <p:ext uri="{BB962C8B-B14F-4D97-AF65-F5344CB8AC3E}">
        <p14:creationId xmlns:p14="http://schemas.microsoft.com/office/powerpoint/2010/main" val="30550454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914" y="917340"/>
            <a:ext cx="8467074" cy="5208823"/>
          </a:xfrm>
        </p:spPr>
        <p:txBody>
          <a:bodyPr/>
          <a:lstStyle/>
          <a:p>
            <a:pPr marL="0" indent="0">
              <a:buNone/>
            </a:pPr>
            <a:r>
              <a:rPr lang="en-US" sz="3600" dirty="0" smtClean="0"/>
              <a:t>Many people are learning foreign languages</a:t>
            </a:r>
          </a:p>
          <a:p>
            <a:pPr marL="0" indent="0">
              <a:buNone/>
            </a:pPr>
            <a:endParaRPr lang="en-US" sz="2600" dirty="0" smtClean="0"/>
          </a:p>
          <a:p>
            <a:pPr marL="0" indent="0">
              <a:buNone/>
            </a:pPr>
            <a:endParaRPr lang="en-US" sz="2600" dirty="0" smtClean="0"/>
          </a:p>
          <a:p>
            <a:pPr marL="0" indent="0">
              <a:buNone/>
            </a:pPr>
            <a:endParaRPr lang="en-US" sz="3600" dirty="0" smtClean="0"/>
          </a:p>
          <a:p>
            <a:pPr marL="0" indent="0">
              <a:buNone/>
            </a:pPr>
            <a:r>
              <a:rPr lang="en-US" sz="3600" dirty="0" smtClean="0"/>
              <a:t>We want to </a:t>
            </a:r>
            <a:r>
              <a:rPr lang="en-US" sz="3600" dirty="0" smtClean="0"/>
              <a:t>hel</a:t>
            </a:r>
            <a:r>
              <a:rPr lang="en-US" sz="3600" dirty="0" smtClean="0"/>
              <a:t>p people learn</a:t>
            </a:r>
            <a:r>
              <a:rPr lang="en-US" sz="3600" dirty="0" smtClean="0"/>
              <a:t> </a:t>
            </a:r>
            <a:r>
              <a:rPr lang="en-US" sz="3600" dirty="0" smtClean="0"/>
              <a:t>foreign languages </a:t>
            </a:r>
            <a:r>
              <a:rPr lang="en-US" sz="3600" dirty="0" smtClean="0"/>
              <a:t>in a more </a:t>
            </a:r>
            <a:r>
              <a:rPr lang="en-US" sz="3600" dirty="0" smtClean="0"/>
              <a:t>fun </a:t>
            </a:r>
            <a:r>
              <a:rPr lang="en-US" sz="3600" dirty="0" smtClean="0"/>
              <a:t>way</a:t>
            </a:r>
            <a:endParaRPr lang="en-US" sz="3600" dirty="0" smtClean="0"/>
          </a:p>
        </p:txBody>
      </p:sp>
      <p:sp>
        <p:nvSpPr>
          <p:cNvPr id="7" name="TextBox 6"/>
          <p:cNvSpPr txBox="1"/>
          <p:nvPr/>
        </p:nvSpPr>
        <p:spPr>
          <a:xfrm>
            <a:off x="670310" y="1552423"/>
            <a:ext cx="8016490" cy="892552"/>
          </a:xfrm>
          <a:prstGeom prst="rect">
            <a:avLst/>
          </a:prstGeom>
          <a:noFill/>
        </p:spPr>
        <p:txBody>
          <a:bodyPr wrap="square" rtlCol="0">
            <a:spAutoFit/>
          </a:bodyPr>
          <a:lstStyle/>
          <a:p>
            <a:r>
              <a:rPr lang="en-US" sz="2600" dirty="0" smtClean="0"/>
              <a:t>750 million people are currently studying English as a second language [British Council]</a:t>
            </a:r>
            <a:endParaRPr lang="en-US" sz="2600" dirty="0"/>
          </a:p>
        </p:txBody>
      </p:sp>
    </p:spTree>
    <p:extLst>
      <p:ext uri="{BB962C8B-B14F-4D97-AF65-F5344CB8AC3E}">
        <p14:creationId xmlns:p14="http://schemas.microsoft.com/office/powerpoint/2010/main" val="16056046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574141" cy="5257800"/>
          </a:xfrm>
        </p:spPr>
        <p:txBody>
          <a:bodyPr>
            <a:normAutofit lnSpcReduction="10000"/>
          </a:bodyPr>
          <a:lstStyle/>
          <a:p>
            <a:pPr marL="0" indent="0">
              <a:buNone/>
            </a:pPr>
            <a:r>
              <a:rPr lang="en-US" sz="3000" dirty="0" smtClean="0"/>
              <a:t>Subtitle formats:</a:t>
            </a:r>
          </a:p>
          <a:p>
            <a:r>
              <a:rPr lang="en-US" sz="3000" dirty="0" err="1" smtClean="0"/>
              <a:t>WebVTT</a:t>
            </a:r>
            <a:endParaRPr lang="en-US" sz="3000" dirty="0" smtClean="0"/>
          </a:p>
          <a:p>
            <a:r>
              <a:rPr lang="en-US" sz="3000" dirty="0" smtClean="0"/>
              <a:t>DVDs</a:t>
            </a:r>
          </a:p>
          <a:p>
            <a:r>
              <a:rPr lang="en-US" sz="3000" b="1" dirty="0" smtClean="0"/>
              <a:t>Hard-subtitled videos</a:t>
            </a:r>
          </a:p>
          <a:p>
            <a:pPr lvl="1"/>
            <a:r>
              <a:rPr lang="en-US" sz="2600" dirty="0" smtClean="0"/>
              <a:t>Subtitle is baked into the video</a:t>
            </a:r>
          </a:p>
          <a:p>
            <a:pPr lvl="1"/>
            <a:r>
              <a:rPr lang="en-US" sz="2600" dirty="0" smtClean="0"/>
              <a:t>Isolate pixels representing the text from the background, then extract text via OCR</a:t>
            </a:r>
          </a:p>
          <a:p>
            <a:endParaRPr lang="en-US" sz="3000" dirty="0" smtClean="0"/>
          </a:p>
          <a:p>
            <a:endParaRPr lang="en-US" sz="3000" dirty="0" smtClean="0"/>
          </a:p>
          <a:p>
            <a:endParaRPr lang="en-US" sz="3000" dirty="0" smtClean="0"/>
          </a:p>
        </p:txBody>
      </p:sp>
      <p:sp>
        <p:nvSpPr>
          <p:cNvPr id="10" name="Rectangle 9"/>
          <p:cNvSpPr/>
          <p:nvPr/>
        </p:nvSpPr>
        <p:spPr>
          <a:xfrm>
            <a:off x="4723786" y="161925"/>
            <a:ext cx="4055813" cy="648336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WebVVT</a:t>
            </a:r>
            <a:r>
              <a:rPr lang="en-US" dirty="0" smtClean="0"/>
              <a:t> Format Subtitle</a:t>
            </a:r>
            <a:endParaRPr lang="en-US" dirty="0"/>
          </a:p>
        </p:txBody>
      </p:sp>
      <p:sp>
        <p:nvSpPr>
          <p:cNvPr id="11" name="Rounded Rectangle 10"/>
          <p:cNvSpPr/>
          <p:nvPr/>
        </p:nvSpPr>
        <p:spPr>
          <a:xfrm>
            <a:off x="4723785" y="161925"/>
            <a:ext cx="4026312" cy="383458"/>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Hard-Subtitled Video</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785" y="646542"/>
            <a:ext cx="4026312" cy="563204"/>
          </a:xfrm>
          <a:prstGeom prst="rect">
            <a:avLst/>
          </a:prstGeom>
        </p:spPr>
      </p:pic>
      <p:sp>
        <p:nvSpPr>
          <p:cNvPr id="13" name="Down Arrow 12"/>
          <p:cNvSpPr/>
          <p:nvPr/>
        </p:nvSpPr>
        <p:spPr>
          <a:xfrm>
            <a:off x="4723785" y="1250643"/>
            <a:ext cx="3996810" cy="636891"/>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 </a:t>
            </a:r>
            <a:r>
              <a:rPr lang="en-US" dirty="0" smtClean="0"/>
              <a:t>that match subtitle color</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785" y="1928431"/>
            <a:ext cx="3996810" cy="559078"/>
          </a:xfrm>
          <a:prstGeom prst="rect">
            <a:avLst/>
          </a:prstGeom>
        </p:spPr>
      </p:pic>
      <p:sp>
        <p:nvSpPr>
          <p:cNvPr id="15" name="Down Arrow 14"/>
          <p:cNvSpPr/>
          <p:nvPr/>
        </p:nvSpPr>
        <p:spPr>
          <a:xfrm>
            <a:off x="4723785" y="2528407"/>
            <a:ext cx="3996810" cy="503826"/>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corners</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785" y="3074424"/>
            <a:ext cx="3996810" cy="559078"/>
          </a:xfrm>
          <a:prstGeom prst="rect">
            <a:avLst/>
          </a:prstGeom>
        </p:spPr>
      </p:pic>
      <p:sp>
        <p:nvSpPr>
          <p:cNvPr id="4" name="Title 3"/>
          <p:cNvSpPr>
            <a:spLocks noGrp="1"/>
          </p:cNvSpPr>
          <p:nvPr>
            <p:ph type="title"/>
          </p:nvPr>
        </p:nvSpPr>
        <p:spPr>
          <a:xfrm>
            <a:off x="0" y="274638"/>
            <a:ext cx="4281714" cy="1143000"/>
          </a:xfrm>
        </p:spPr>
        <p:txBody>
          <a:bodyPr>
            <a:normAutofit fontScale="90000"/>
          </a:bodyPr>
          <a:lstStyle/>
          <a:p>
            <a:r>
              <a:rPr lang="en-US" dirty="0" smtClean="0"/>
              <a:t>Extracting Subtitles</a:t>
            </a:r>
            <a:endParaRPr lang="en-US" dirty="0"/>
          </a:p>
        </p:txBody>
      </p:sp>
    </p:spTree>
    <p:extLst>
      <p:ext uri="{BB962C8B-B14F-4D97-AF65-F5344CB8AC3E}">
        <p14:creationId xmlns:p14="http://schemas.microsoft.com/office/powerpoint/2010/main" val="25540186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574141" cy="5257800"/>
          </a:xfrm>
        </p:spPr>
        <p:txBody>
          <a:bodyPr>
            <a:normAutofit lnSpcReduction="10000"/>
          </a:bodyPr>
          <a:lstStyle/>
          <a:p>
            <a:pPr marL="0" indent="0">
              <a:buNone/>
            </a:pPr>
            <a:r>
              <a:rPr lang="en-US" sz="3000" dirty="0" smtClean="0"/>
              <a:t>Subtitle formats:</a:t>
            </a:r>
          </a:p>
          <a:p>
            <a:r>
              <a:rPr lang="en-US" sz="3000" dirty="0" err="1" smtClean="0"/>
              <a:t>WebVTT</a:t>
            </a:r>
            <a:endParaRPr lang="en-US" sz="3000" dirty="0" smtClean="0"/>
          </a:p>
          <a:p>
            <a:r>
              <a:rPr lang="en-US" sz="3000" dirty="0" smtClean="0"/>
              <a:t>DVDs</a:t>
            </a:r>
          </a:p>
          <a:p>
            <a:r>
              <a:rPr lang="en-US" sz="3000" b="1" dirty="0" smtClean="0"/>
              <a:t>Hard-subtitled videos</a:t>
            </a:r>
          </a:p>
          <a:p>
            <a:pPr lvl="1"/>
            <a:r>
              <a:rPr lang="en-US" sz="2600" dirty="0" smtClean="0"/>
              <a:t>Subtitle is baked into the video</a:t>
            </a:r>
          </a:p>
          <a:p>
            <a:pPr lvl="1"/>
            <a:r>
              <a:rPr lang="en-US" sz="2600" dirty="0" smtClean="0"/>
              <a:t>Isolate pixels representing the text from the background, then extract text via OCR</a:t>
            </a:r>
          </a:p>
          <a:p>
            <a:endParaRPr lang="en-US" sz="3000" dirty="0" smtClean="0"/>
          </a:p>
          <a:p>
            <a:endParaRPr lang="en-US" sz="3000" dirty="0" smtClean="0"/>
          </a:p>
          <a:p>
            <a:endParaRPr lang="en-US" sz="3000" dirty="0" smtClean="0"/>
          </a:p>
        </p:txBody>
      </p:sp>
      <p:sp>
        <p:nvSpPr>
          <p:cNvPr id="10" name="Rectangle 9"/>
          <p:cNvSpPr/>
          <p:nvPr/>
        </p:nvSpPr>
        <p:spPr>
          <a:xfrm>
            <a:off x="4723786" y="161925"/>
            <a:ext cx="4055813" cy="648336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WebVVT</a:t>
            </a:r>
            <a:r>
              <a:rPr lang="en-US" dirty="0" smtClean="0"/>
              <a:t> Format Subtitle</a:t>
            </a:r>
            <a:endParaRPr lang="en-US" dirty="0"/>
          </a:p>
        </p:txBody>
      </p:sp>
      <p:sp>
        <p:nvSpPr>
          <p:cNvPr id="11" name="Rounded Rectangle 10"/>
          <p:cNvSpPr/>
          <p:nvPr/>
        </p:nvSpPr>
        <p:spPr>
          <a:xfrm>
            <a:off x="4723785" y="161925"/>
            <a:ext cx="4026312" cy="383458"/>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Hard-Subtitled Video</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785" y="646542"/>
            <a:ext cx="4026312" cy="563204"/>
          </a:xfrm>
          <a:prstGeom prst="rect">
            <a:avLst/>
          </a:prstGeom>
        </p:spPr>
      </p:pic>
      <p:sp>
        <p:nvSpPr>
          <p:cNvPr id="13" name="Down Arrow 12"/>
          <p:cNvSpPr/>
          <p:nvPr/>
        </p:nvSpPr>
        <p:spPr>
          <a:xfrm>
            <a:off x="4723785" y="1250643"/>
            <a:ext cx="3996810" cy="636891"/>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 </a:t>
            </a:r>
            <a:r>
              <a:rPr lang="en-US" dirty="0" smtClean="0"/>
              <a:t>that match subtitle color</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785" y="1928431"/>
            <a:ext cx="3996810" cy="559078"/>
          </a:xfrm>
          <a:prstGeom prst="rect">
            <a:avLst/>
          </a:prstGeom>
        </p:spPr>
      </p:pic>
      <p:sp>
        <p:nvSpPr>
          <p:cNvPr id="15" name="Down Arrow 14"/>
          <p:cNvSpPr/>
          <p:nvPr/>
        </p:nvSpPr>
        <p:spPr>
          <a:xfrm>
            <a:off x="4723785" y="2528407"/>
            <a:ext cx="3996810" cy="503826"/>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corners</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785" y="3074424"/>
            <a:ext cx="3996810" cy="559078"/>
          </a:xfrm>
          <a:prstGeom prst="rect">
            <a:avLst/>
          </a:prstGeom>
        </p:spPr>
      </p:pic>
      <p:sp>
        <p:nvSpPr>
          <p:cNvPr id="17" name="Down Arrow 16"/>
          <p:cNvSpPr/>
          <p:nvPr/>
        </p:nvSpPr>
        <p:spPr>
          <a:xfrm>
            <a:off x="4723785" y="3694826"/>
            <a:ext cx="3996810" cy="1228929"/>
          </a:xfrm>
          <a:prstGeom prst="downArrow">
            <a:avLst>
              <a:gd name="adj1" fmla="val 58579"/>
              <a:gd name="adj2" fmla="val 22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 </a:t>
            </a:r>
            <a:r>
              <a:rPr lang="en-US" dirty="0" smtClean="0"/>
              <a:t>near corners, within subtitle bounds, that remain constant across frames</a:t>
            </a:r>
            <a:endParaRPr lang="en-US" dirty="0"/>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96" t="17912" r="52" b="25987"/>
          <a:stretch/>
        </p:blipFill>
        <p:spPr>
          <a:xfrm>
            <a:off x="4745667" y="4985079"/>
            <a:ext cx="4026312" cy="316431"/>
          </a:xfrm>
          <a:prstGeom prst="rect">
            <a:avLst/>
          </a:prstGeom>
        </p:spPr>
      </p:pic>
      <p:sp>
        <p:nvSpPr>
          <p:cNvPr id="4" name="Title 3"/>
          <p:cNvSpPr>
            <a:spLocks noGrp="1"/>
          </p:cNvSpPr>
          <p:nvPr>
            <p:ph type="title"/>
          </p:nvPr>
        </p:nvSpPr>
        <p:spPr>
          <a:xfrm>
            <a:off x="0" y="274638"/>
            <a:ext cx="4281714" cy="1143000"/>
          </a:xfrm>
        </p:spPr>
        <p:txBody>
          <a:bodyPr>
            <a:normAutofit fontScale="90000"/>
          </a:bodyPr>
          <a:lstStyle/>
          <a:p>
            <a:r>
              <a:rPr lang="en-US" dirty="0" smtClean="0"/>
              <a:t>Extracting Subtitles</a:t>
            </a:r>
            <a:endParaRPr lang="en-US" dirty="0"/>
          </a:p>
        </p:txBody>
      </p:sp>
    </p:spTree>
    <p:extLst>
      <p:ext uri="{BB962C8B-B14F-4D97-AF65-F5344CB8AC3E}">
        <p14:creationId xmlns:p14="http://schemas.microsoft.com/office/powerpoint/2010/main" val="15015033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430" y="1600200"/>
            <a:ext cx="3574141" cy="5257800"/>
          </a:xfrm>
        </p:spPr>
        <p:txBody>
          <a:bodyPr>
            <a:normAutofit lnSpcReduction="10000"/>
          </a:bodyPr>
          <a:lstStyle/>
          <a:p>
            <a:pPr marL="0" indent="0">
              <a:buNone/>
            </a:pPr>
            <a:r>
              <a:rPr lang="en-US" sz="3000" dirty="0" smtClean="0"/>
              <a:t>Subtitle formats:</a:t>
            </a:r>
          </a:p>
          <a:p>
            <a:r>
              <a:rPr lang="en-US" sz="3000" dirty="0" err="1" smtClean="0"/>
              <a:t>WebVTT</a:t>
            </a:r>
            <a:endParaRPr lang="en-US" sz="3000" dirty="0" smtClean="0"/>
          </a:p>
          <a:p>
            <a:r>
              <a:rPr lang="en-US" sz="3000" dirty="0" smtClean="0"/>
              <a:t>DVDs</a:t>
            </a:r>
          </a:p>
          <a:p>
            <a:r>
              <a:rPr lang="en-US" sz="3000" b="1" dirty="0" smtClean="0"/>
              <a:t>Hard-subtitled videos</a:t>
            </a:r>
          </a:p>
          <a:p>
            <a:pPr lvl="1"/>
            <a:r>
              <a:rPr lang="en-US" sz="2600" dirty="0" smtClean="0"/>
              <a:t>Subtitle is baked into the video</a:t>
            </a:r>
          </a:p>
          <a:p>
            <a:pPr lvl="1"/>
            <a:r>
              <a:rPr lang="en-US" sz="2600" dirty="0" smtClean="0"/>
              <a:t>Isolate pixels representing the text from the background, then extract text via OCR</a:t>
            </a:r>
          </a:p>
          <a:p>
            <a:endParaRPr lang="en-US" sz="3000" dirty="0" smtClean="0"/>
          </a:p>
          <a:p>
            <a:endParaRPr lang="en-US" sz="3000" dirty="0" smtClean="0"/>
          </a:p>
          <a:p>
            <a:endParaRPr lang="en-US" sz="3000" dirty="0" smtClean="0"/>
          </a:p>
        </p:txBody>
      </p:sp>
      <p:sp>
        <p:nvSpPr>
          <p:cNvPr id="10" name="Rectangle 9"/>
          <p:cNvSpPr/>
          <p:nvPr/>
        </p:nvSpPr>
        <p:spPr>
          <a:xfrm>
            <a:off x="4723786" y="161925"/>
            <a:ext cx="4055813" cy="6483368"/>
          </a:xfrm>
          <a:prstGeom prst="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WebVVT</a:t>
            </a:r>
            <a:r>
              <a:rPr lang="en-US" dirty="0" smtClean="0"/>
              <a:t> Format Subtitle</a:t>
            </a:r>
            <a:endParaRPr lang="en-US" dirty="0"/>
          </a:p>
        </p:txBody>
      </p:sp>
      <p:sp>
        <p:nvSpPr>
          <p:cNvPr id="11" name="Rounded Rectangle 10"/>
          <p:cNvSpPr/>
          <p:nvPr/>
        </p:nvSpPr>
        <p:spPr>
          <a:xfrm>
            <a:off x="4723785" y="161925"/>
            <a:ext cx="4026312" cy="383458"/>
          </a:xfrm>
          <a:prstGeom prst="roundRect">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Hard-Subtitled Video</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785" y="646542"/>
            <a:ext cx="4026312" cy="563204"/>
          </a:xfrm>
          <a:prstGeom prst="rect">
            <a:avLst/>
          </a:prstGeom>
        </p:spPr>
      </p:pic>
      <p:sp>
        <p:nvSpPr>
          <p:cNvPr id="13" name="Down Arrow 12"/>
          <p:cNvSpPr/>
          <p:nvPr/>
        </p:nvSpPr>
        <p:spPr>
          <a:xfrm>
            <a:off x="4723785" y="1250643"/>
            <a:ext cx="3996810" cy="636891"/>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 </a:t>
            </a:r>
            <a:r>
              <a:rPr lang="en-US" dirty="0" smtClean="0"/>
              <a:t>that match subtitle color</a:t>
            </a: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785" y="1928431"/>
            <a:ext cx="3996810" cy="559078"/>
          </a:xfrm>
          <a:prstGeom prst="rect">
            <a:avLst/>
          </a:prstGeom>
        </p:spPr>
      </p:pic>
      <p:sp>
        <p:nvSpPr>
          <p:cNvPr id="15" name="Down Arrow 14"/>
          <p:cNvSpPr/>
          <p:nvPr/>
        </p:nvSpPr>
        <p:spPr>
          <a:xfrm>
            <a:off x="4723785" y="2528407"/>
            <a:ext cx="3996810" cy="503826"/>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corners</a:t>
            </a:r>
            <a:endParaRPr lang="en-US"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785" y="3074424"/>
            <a:ext cx="3996810" cy="559078"/>
          </a:xfrm>
          <a:prstGeom prst="rect">
            <a:avLst/>
          </a:prstGeom>
        </p:spPr>
      </p:pic>
      <p:sp>
        <p:nvSpPr>
          <p:cNvPr id="17" name="Down Arrow 16"/>
          <p:cNvSpPr/>
          <p:nvPr/>
        </p:nvSpPr>
        <p:spPr>
          <a:xfrm>
            <a:off x="4723785" y="3694826"/>
            <a:ext cx="3996810" cy="1228929"/>
          </a:xfrm>
          <a:prstGeom prst="downArrow">
            <a:avLst>
              <a:gd name="adj1" fmla="val 58579"/>
              <a:gd name="adj2" fmla="val 22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Pixels near corners, within subtitle bounds, that remain constant across frames</a:t>
            </a:r>
            <a:endParaRPr lang="en-US" dirty="0"/>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96" t="17912" r="52" b="25987"/>
          <a:stretch/>
        </p:blipFill>
        <p:spPr>
          <a:xfrm>
            <a:off x="4745667" y="4985079"/>
            <a:ext cx="4026312" cy="316431"/>
          </a:xfrm>
          <a:prstGeom prst="rect">
            <a:avLst/>
          </a:prstGeom>
        </p:spPr>
      </p:pic>
      <p:sp>
        <p:nvSpPr>
          <p:cNvPr id="25" name="Down Arrow 24"/>
          <p:cNvSpPr/>
          <p:nvPr/>
        </p:nvSpPr>
        <p:spPr>
          <a:xfrm>
            <a:off x="4723785" y="5352460"/>
            <a:ext cx="3996810" cy="636891"/>
          </a:xfrm>
          <a:prstGeom prst="downArrow">
            <a:avLst>
              <a:gd name="adj1" fmla="val 58579"/>
              <a:gd name="adj2" fmla="val 50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Optical Character Recognition (OCR)</a:t>
            </a:r>
            <a:endParaRPr lang="en-US" dirty="0"/>
          </a:p>
        </p:txBody>
      </p:sp>
      <p:sp>
        <p:nvSpPr>
          <p:cNvPr id="26" name="Rectangle 25"/>
          <p:cNvSpPr/>
          <p:nvPr/>
        </p:nvSpPr>
        <p:spPr>
          <a:xfrm>
            <a:off x="4738047" y="6055049"/>
            <a:ext cx="4026312" cy="5902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dirty="0" smtClean="0"/>
              <a:t>00:21:12,120 </a:t>
            </a:r>
            <a:r>
              <a:rPr lang="en-US" dirty="0" smtClean="0">
                <a:sym typeface="Wingdings" panose="05000000000000000000" pitchFamily="2" charset="2"/>
              </a:rPr>
              <a:t>--&gt; 00:21:16,320</a:t>
            </a:r>
          </a:p>
          <a:p>
            <a:r>
              <a:rPr lang="zh-CN" altLang="en-US" dirty="0" smtClean="0"/>
              <a:t>昨晚发生什么事了</a:t>
            </a:r>
            <a:endParaRPr lang="en-US" dirty="0"/>
          </a:p>
        </p:txBody>
      </p:sp>
      <p:sp>
        <p:nvSpPr>
          <p:cNvPr id="4" name="Title 3"/>
          <p:cNvSpPr>
            <a:spLocks noGrp="1"/>
          </p:cNvSpPr>
          <p:nvPr>
            <p:ph type="title"/>
          </p:nvPr>
        </p:nvSpPr>
        <p:spPr>
          <a:xfrm>
            <a:off x="0" y="274638"/>
            <a:ext cx="4281714" cy="1143000"/>
          </a:xfrm>
        </p:spPr>
        <p:txBody>
          <a:bodyPr>
            <a:normAutofit fontScale="90000"/>
          </a:bodyPr>
          <a:lstStyle/>
          <a:p>
            <a:r>
              <a:rPr lang="en-US" dirty="0" smtClean="0"/>
              <a:t>Extracting Subtitles</a:t>
            </a:r>
            <a:endParaRPr lang="en-US" dirty="0"/>
          </a:p>
        </p:txBody>
      </p:sp>
    </p:spTree>
    <p:extLst>
      <p:ext uri="{BB962C8B-B14F-4D97-AF65-F5344CB8AC3E}">
        <p14:creationId xmlns:p14="http://schemas.microsoft.com/office/powerpoint/2010/main" val="30736547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dirty="0" smtClean="0"/>
              <a:t>Smart Subtitles Implementation</a:t>
            </a:r>
            <a:endParaRPr lang="en-US" dirty="0"/>
          </a:p>
        </p:txBody>
      </p:sp>
      <p:graphicFrame>
        <p:nvGraphicFramePr>
          <p:cNvPr id="5" name="Diagram 4"/>
          <p:cNvGraphicFramePr/>
          <p:nvPr>
            <p:extLst>
              <p:ext uri="{D42A27DB-BD31-4B8C-83A1-F6EECF244321}">
                <p14:modId xmlns:p14="http://schemas.microsoft.com/office/powerpoint/2010/main" val="490549711"/>
              </p:ext>
            </p:extLst>
          </p:nvPr>
        </p:nvGraphicFramePr>
        <p:xfrm>
          <a:off x="0" y="910230"/>
          <a:ext cx="9144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65692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Identifying vocabulary words</a:t>
            </a:r>
            <a:endParaRPr lang="en-US" dirty="0"/>
          </a:p>
        </p:txBody>
      </p:sp>
      <p:sp>
        <p:nvSpPr>
          <p:cNvPr id="3" name="Content Placeholder 2"/>
          <p:cNvSpPr>
            <a:spLocks noGrp="1"/>
          </p:cNvSpPr>
          <p:nvPr>
            <p:ph idx="1"/>
          </p:nvPr>
        </p:nvSpPr>
        <p:spPr>
          <a:xfrm>
            <a:off x="457200" y="1572588"/>
            <a:ext cx="8462682" cy="4525963"/>
          </a:xfrm>
        </p:spPr>
        <p:txBody>
          <a:bodyPr/>
          <a:lstStyle/>
          <a:p>
            <a:r>
              <a:rPr lang="en-US" dirty="0" smtClean="0"/>
              <a:t>On </a:t>
            </a:r>
            <a:r>
              <a:rPr lang="en-US" dirty="0" smtClean="0"/>
              <a:t>many languages, can separate words by spaces, then group together compound words</a:t>
            </a:r>
            <a:endParaRPr lang="en-US" dirty="0" smtClean="0"/>
          </a:p>
          <a:p>
            <a:endParaRPr lang="en-US" sz="2600" dirty="0" smtClean="0"/>
          </a:p>
          <a:p>
            <a:endParaRPr lang="en-US" sz="2600" dirty="0"/>
          </a:p>
          <a:p>
            <a:endParaRPr lang="en-US" sz="1200" dirty="0" smtClean="0"/>
          </a:p>
          <a:p>
            <a:endParaRPr lang="en-US" altLang="zh-CN" sz="2400" dirty="0" smtClean="0"/>
          </a:p>
          <a:p>
            <a:r>
              <a:rPr lang="en-US" altLang="zh-CN" dirty="0" smtClean="0"/>
              <a:t>Chinese and Japanese don’t use spaces, so find words via statistical segmentation [Tseng 2005]</a:t>
            </a:r>
            <a:endParaRPr lang="en-US" dirty="0"/>
          </a:p>
        </p:txBody>
      </p:sp>
      <p:sp>
        <p:nvSpPr>
          <p:cNvPr id="4" name="Rounded Rectangle 3"/>
          <p:cNvSpPr/>
          <p:nvPr/>
        </p:nvSpPr>
        <p:spPr>
          <a:xfrm>
            <a:off x="798286" y="3101631"/>
            <a:ext cx="2812143" cy="59871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 am a student”</a:t>
            </a:r>
            <a:endParaRPr lang="en-US" sz="2400" dirty="0"/>
          </a:p>
        </p:txBody>
      </p:sp>
      <p:sp>
        <p:nvSpPr>
          <p:cNvPr id="5" name="Rounded Rectangle 4"/>
          <p:cNvSpPr/>
          <p:nvPr/>
        </p:nvSpPr>
        <p:spPr>
          <a:xfrm>
            <a:off x="4942115" y="2675672"/>
            <a:ext cx="2812143" cy="1548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a:t>
            </a:r>
          </a:p>
          <a:p>
            <a:pPr algn="ctr"/>
            <a:r>
              <a:rPr lang="en-US" sz="2400" dirty="0" smtClean="0"/>
              <a:t>“am”</a:t>
            </a:r>
          </a:p>
          <a:p>
            <a:pPr algn="ctr"/>
            <a:r>
              <a:rPr lang="en-US" sz="2400" dirty="0" smtClean="0"/>
              <a:t>“a”</a:t>
            </a:r>
          </a:p>
          <a:p>
            <a:pPr algn="ctr"/>
            <a:r>
              <a:rPr lang="en-US" sz="2400" dirty="0" smtClean="0"/>
              <a:t>“student”</a:t>
            </a:r>
            <a:endParaRPr lang="en-US" sz="2400" dirty="0"/>
          </a:p>
        </p:txBody>
      </p:sp>
      <p:sp>
        <p:nvSpPr>
          <p:cNvPr id="6" name="Right Arrow 5"/>
          <p:cNvSpPr/>
          <p:nvPr/>
        </p:nvSpPr>
        <p:spPr>
          <a:xfrm>
            <a:off x="3828143" y="3115437"/>
            <a:ext cx="943429" cy="5987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878114" y="5721489"/>
            <a:ext cx="2812143" cy="59871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r>
              <a:rPr lang="zh-CN" altLang="en-US" sz="2400" dirty="0" smtClean="0"/>
              <a:t>我是学生</a:t>
            </a:r>
            <a:r>
              <a:rPr lang="en-US" sz="2400" dirty="0" smtClean="0"/>
              <a:t>”</a:t>
            </a:r>
            <a:endParaRPr lang="en-US" sz="2400" dirty="0"/>
          </a:p>
        </p:txBody>
      </p:sp>
      <p:sp>
        <p:nvSpPr>
          <p:cNvPr id="8" name="Rounded Rectangle 7"/>
          <p:cNvSpPr/>
          <p:nvPr/>
        </p:nvSpPr>
        <p:spPr>
          <a:xfrm>
            <a:off x="5021943" y="5350754"/>
            <a:ext cx="2812143" cy="136071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r>
              <a:rPr lang="zh-CN" altLang="en-US" sz="2400" dirty="0" smtClean="0"/>
              <a:t>我</a:t>
            </a:r>
            <a:r>
              <a:rPr lang="en-US" sz="2400" dirty="0" smtClean="0"/>
              <a:t>”</a:t>
            </a:r>
          </a:p>
          <a:p>
            <a:pPr algn="ctr"/>
            <a:r>
              <a:rPr lang="en-US" sz="2400" dirty="0" smtClean="0"/>
              <a:t>“</a:t>
            </a:r>
            <a:r>
              <a:rPr lang="zh-CN" altLang="en-US" sz="2400" dirty="0" smtClean="0"/>
              <a:t>是</a:t>
            </a:r>
            <a:r>
              <a:rPr lang="en-US" sz="2400" dirty="0" smtClean="0"/>
              <a:t>”</a:t>
            </a:r>
          </a:p>
          <a:p>
            <a:pPr algn="ctr"/>
            <a:r>
              <a:rPr lang="en-US" sz="2400" dirty="0" smtClean="0"/>
              <a:t>“</a:t>
            </a:r>
            <a:r>
              <a:rPr lang="zh-CN" altLang="en-US" sz="2400" dirty="0" smtClean="0"/>
              <a:t>学生</a:t>
            </a:r>
            <a:r>
              <a:rPr lang="en-US" sz="2400" dirty="0" smtClean="0"/>
              <a:t>”</a:t>
            </a:r>
            <a:endParaRPr lang="en-US" sz="2400" dirty="0"/>
          </a:p>
        </p:txBody>
      </p:sp>
      <p:sp>
        <p:nvSpPr>
          <p:cNvPr id="9" name="Right Arrow 8"/>
          <p:cNvSpPr/>
          <p:nvPr/>
        </p:nvSpPr>
        <p:spPr>
          <a:xfrm>
            <a:off x="3907971" y="5721489"/>
            <a:ext cx="943429" cy="5987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0201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dirty="0" smtClean="0"/>
              <a:t>Smart Subtitles Implementation</a:t>
            </a:r>
            <a:endParaRPr lang="en-US" dirty="0"/>
          </a:p>
        </p:txBody>
      </p:sp>
      <p:graphicFrame>
        <p:nvGraphicFramePr>
          <p:cNvPr id="5" name="Diagram 4"/>
          <p:cNvGraphicFramePr/>
          <p:nvPr>
            <p:extLst>
              <p:ext uri="{D42A27DB-BD31-4B8C-83A1-F6EECF244321}">
                <p14:modId xmlns:p14="http://schemas.microsoft.com/office/powerpoint/2010/main" val="3336669499"/>
              </p:ext>
            </p:extLst>
          </p:nvPr>
        </p:nvGraphicFramePr>
        <p:xfrm>
          <a:off x="0" y="910230"/>
          <a:ext cx="9144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59463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translations for words </a:t>
            </a:r>
            <a:endParaRPr lang="en-US" dirty="0"/>
          </a:p>
        </p:txBody>
      </p:sp>
      <p:sp>
        <p:nvSpPr>
          <p:cNvPr id="3" name="Content Placeholder 2"/>
          <p:cNvSpPr>
            <a:spLocks noGrp="1"/>
          </p:cNvSpPr>
          <p:nvPr>
            <p:ph idx="1"/>
          </p:nvPr>
        </p:nvSpPr>
        <p:spPr>
          <a:xfrm>
            <a:off x="457200" y="3410857"/>
            <a:ext cx="8229600" cy="3223306"/>
          </a:xfrm>
        </p:spPr>
        <p:txBody>
          <a:bodyPr/>
          <a:lstStyle/>
          <a:p>
            <a:r>
              <a:rPr lang="en-US" dirty="0" smtClean="0"/>
              <a:t>Naïve approach: list dictionary entries in order of frequency</a:t>
            </a:r>
          </a:p>
          <a:p>
            <a:r>
              <a:rPr lang="en-US" dirty="0" smtClean="0"/>
              <a:t>More sophisticated: use context to determine the appropriate </a:t>
            </a:r>
            <a:r>
              <a:rPr lang="en-US" dirty="0" smtClean="0"/>
              <a:t>translation</a:t>
            </a:r>
          </a:p>
          <a:p>
            <a:pPr lvl="1"/>
            <a:r>
              <a:rPr lang="en-US" dirty="0" smtClean="0"/>
              <a:t>translation</a:t>
            </a:r>
            <a:r>
              <a:rPr lang="en-US" dirty="0" smtClean="0"/>
              <a:t>-sense </a:t>
            </a:r>
            <a:r>
              <a:rPr lang="en-US" dirty="0" smtClean="0"/>
              <a:t>disambiguation [</a:t>
            </a:r>
            <a:r>
              <a:rPr lang="en-US" dirty="0" err="1" smtClean="0"/>
              <a:t>Bansal</a:t>
            </a:r>
            <a:r>
              <a:rPr lang="en-US" dirty="0" smtClean="0"/>
              <a:t> 2012]</a:t>
            </a:r>
            <a:endParaRPr lang="en-US" dirty="0"/>
          </a:p>
        </p:txBody>
      </p:sp>
      <p:pic>
        <p:nvPicPr>
          <p:cNvPr id="11" name="Picture 10" descr="Cur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245" y="1762456"/>
            <a:ext cx="228278" cy="377420"/>
          </a:xfrm>
          <a:prstGeom prst="rect">
            <a:avLst/>
          </a:prstGeom>
        </p:spPr>
      </p:pic>
      <p:pic>
        <p:nvPicPr>
          <p:cNvPr id="4" name="Picture 3" descr="Screenshot 2014-04-27 03.35.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884" y="1315495"/>
            <a:ext cx="7340600" cy="1917700"/>
          </a:xfrm>
          <a:prstGeom prst="rect">
            <a:avLst/>
          </a:prstGeom>
        </p:spPr>
      </p:pic>
      <p:pic>
        <p:nvPicPr>
          <p:cNvPr id="8" name="Picture 7" descr="Cur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427" y="2301970"/>
            <a:ext cx="228278" cy="377420"/>
          </a:xfrm>
          <a:prstGeom prst="rect">
            <a:avLst/>
          </a:prstGeom>
        </p:spPr>
      </p:pic>
    </p:spTree>
    <p:extLst>
      <p:ext uri="{BB962C8B-B14F-4D97-AF65-F5344CB8AC3E}">
        <p14:creationId xmlns:p14="http://schemas.microsoft.com/office/powerpoint/2010/main" val="28360223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4-04-27 03.37.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882" y="1417638"/>
            <a:ext cx="7073900" cy="1866900"/>
          </a:xfrm>
          <a:prstGeom prst="rect">
            <a:avLst/>
          </a:prstGeom>
        </p:spPr>
      </p:pic>
      <p:sp>
        <p:nvSpPr>
          <p:cNvPr id="2" name="Title 1"/>
          <p:cNvSpPr>
            <a:spLocks noGrp="1"/>
          </p:cNvSpPr>
          <p:nvPr>
            <p:ph type="title"/>
          </p:nvPr>
        </p:nvSpPr>
        <p:spPr/>
        <p:txBody>
          <a:bodyPr>
            <a:normAutofit/>
          </a:bodyPr>
          <a:lstStyle/>
          <a:p>
            <a:r>
              <a:rPr lang="en-US" dirty="0" smtClean="0"/>
              <a:t>Getting translations for phrases</a:t>
            </a:r>
            <a:endParaRPr lang="en-US" dirty="0"/>
          </a:p>
        </p:txBody>
      </p:sp>
      <p:pic>
        <p:nvPicPr>
          <p:cNvPr id="5" name="Picture 4" descr="Curs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504" y="2384457"/>
            <a:ext cx="228278" cy="377420"/>
          </a:xfrm>
          <a:prstGeom prst="rect">
            <a:avLst/>
          </a:prstGeom>
        </p:spPr>
      </p:pic>
      <p:sp>
        <p:nvSpPr>
          <p:cNvPr id="10" name="Content Placeholder 2"/>
          <p:cNvSpPr>
            <a:spLocks noGrp="1"/>
          </p:cNvSpPr>
          <p:nvPr>
            <p:ph idx="1"/>
          </p:nvPr>
        </p:nvSpPr>
        <p:spPr>
          <a:xfrm>
            <a:off x="457200" y="3410857"/>
            <a:ext cx="8229600" cy="3223306"/>
          </a:xfrm>
        </p:spPr>
        <p:txBody>
          <a:bodyPr/>
          <a:lstStyle/>
          <a:p>
            <a:r>
              <a:rPr lang="en-US" dirty="0"/>
              <a:t>If </a:t>
            </a:r>
            <a:r>
              <a:rPr lang="en-US" dirty="0" smtClean="0"/>
              <a:t>a subtitle </a:t>
            </a:r>
            <a:r>
              <a:rPr lang="en-US" dirty="0"/>
              <a:t>track </a:t>
            </a:r>
            <a:r>
              <a:rPr lang="en-US" dirty="0" smtClean="0"/>
              <a:t>in viewer’s </a:t>
            </a:r>
            <a:r>
              <a:rPr lang="en-US" dirty="0"/>
              <a:t>language is available, </a:t>
            </a:r>
            <a:r>
              <a:rPr lang="en-US" dirty="0" smtClean="0"/>
              <a:t>use it to get the translation</a:t>
            </a:r>
            <a:endParaRPr lang="en-US" dirty="0"/>
          </a:p>
          <a:p>
            <a:r>
              <a:rPr lang="en-US" dirty="0" smtClean="0"/>
              <a:t>Otherwise, use machine translation</a:t>
            </a:r>
          </a:p>
        </p:txBody>
      </p:sp>
    </p:spTree>
    <p:extLst>
      <p:ext uri="{BB962C8B-B14F-4D97-AF65-F5344CB8AC3E}">
        <p14:creationId xmlns:p14="http://schemas.microsoft.com/office/powerpoint/2010/main" val="15952172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52543" y="4745455"/>
            <a:ext cx="4921489" cy="793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17142" y="852713"/>
            <a:ext cx="7469658" cy="5388429"/>
          </a:xfrm>
        </p:spPr>
        <p:txBody>
          <a:bodyPr>
            <a:noAutofit/>
          </a:bodyPr>
          <a:lstStyle/>
          <a:p>
            <a:pPr marL="0" indent="0">
              <a:buNone/>
            </a:pPr>
            <a:r>
              <a:rPr lang="en-US" sz="5200" dirty="0" smtClean="0"/>
              <a:t>Motivation</a:t>
            </a:r>
          </a:p>
          <a:p>
            <a:pPr marL="0" indent="0">
              <a:buNone/>
            </a:pPr>
            <a:r>
              <a:rPr lang="en-US" sz="5200" dirty="0" smtClean="0"/>
              <a:t>Background</a:t>
            </a:r>
          </a:p>
          <a:p>
            <a:pPr marL="0" indent="0">
              <a:buNone/>
            </a:pPr>
            <a:r>
              <a:rPr lang="en-US" sz="5200" dirty="0" smtClean="0"/>
              <a:t>Interface</a:t>
            </a:r>
          </a:p>
          <a:p>
            <a:pPr marL="0" indent="0">
              <a:buNone/>
            </a:pPr>
            <a:r>
              <a:rPr lang="en-US" sz="5200" dirty="0" smtClean="0"/>
              <a:t>Implementation</a:t>
            </a:r>
          </a:p>
          <a:p>
            <a:pPr marL="0" indent="0">
              <a:buNone/>
            </a:pPr>
            <a:r>
              <a:rPr lang="en-US" sz="5200" b="1" dirty="0" smtClean="0"/>
              <a:t>User Studies</a:t>
            </a:r>
          </a:p>
        </p:txBody>
      </p:sp>
    </p:spTree>
    <p:extLst>
      <p:ext uri="{BB962C8B-B14F-4D97-AF65-F5344CB8AC3E}">
        <p14:creationId xmlns:p14="http://schemas.microsoft.com/office/powerpoint/2010/main" val="35717726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8 students enrolled in an intermediate-level Chinese class (</a:t>
            </a:r>
            <a:r>
              <a:rPr lang="en-US" dirty="0"/>
              <a:t>1.5-2.5 years of study</a:t>
            </a:r>
            <a:r>
              <a:rPr lang="en-US" dirty="0" smtClean="0"/>
              <a:t>)</a:t>
            </a:r>
          </a:p>
          <a:p>
            <a:r>
              <a:rPr lang="en-US" dirty="0" smtClean="0"/>
              <a:t>Each </a:t>
            </a:r>
            <a:r>
              <a:rPr lang="en-US" dirty="0"/>
              <a:t>watched a pair of 5-minute </a:t>
            </a:r>
            <a:r>
              <a:rPr lang="en-US" dirty="0" smtClean="0"/>
              <a:t>clips from a drama</a:t>
            </a:r>
          </a:p>
          <a:p>
            <a:pPr lvl="1"/>
            <a:r>
              <a:rPr lang="en-US" dirty="0" smtClean="0"/>
              <a:t>One clip watched </a:t>
            </a:r>
            <a:r>
              <a:rPr lang="en-US" dirty="0"/>
              <a:t>with Smart </a:t>
            </a:r>
            <a:r>
              <a:rPr lang="en-US" dirty="0" smtClean="0"/>
              <a:t>Subtitles</a:t>
            </a:r>
            <a:endParaRPr lang="en-US" dirty="0"/>
          </a:p>
          <a:p>
            <a:pPr lvl="1"/>
            <a:r>
              <a:rPr lang="en-US" dirty="0" smtClean="0"/>
              <a:t>Other clip watched </a:t>
            </a:r>
            <a:r>
              <a:rPr lang="en-US" dirty="0"/>
              <a:t>with Dual Chinese-English </a:t>
            </a:r>
            <a:r>
              <a:rPr lang="en-US" dirty="0" smtClean="0"/>
              <a:t>Subtitles</a:t>
            </a:r>
          </a:p>
          <a:p>
            <a:r>
              <a:rPr lang="en-US" dirty="0" smtClean="0"/>
              <a:t>Vocab </a:t>
            </a:r>
            <a:r>
              <a:rPr lang="en-US" dirty="0"/>
              <a:t>test + </a:t>
            </a:r>
            <a:r>
              <a:rPr lang="en-US" dirty="0" smtClean="0"/>
              <a:t>questionnaire after each clip</a:t>
            </a:r>
            <a:endParaRPr lang="en-US" dirty="0"/>
          </a:p>
        </p:txBody>
      </p:sp>
    </p:spTree>
    <p:extLst>
      <p:ext uri="{BB962C8B-B14F-4D97-AF65-F5344CB8AC3E}">
        <p14:creationId xmlns:p14="http://schemas.microsoft.com/office/powerpoint/2010/main" val="16666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Foreign-language shows are popular</a:t>
            </a:r>
            <a:endParaRPr lang="en-US" dirty="0"/>
          </a:p>
        </p:txBody>
      </p:sp>
      <p:sp>
        <p:nvSpPr>
          <p:cNvPr id="3" name="Content Placeholder 2"/>
          <p:cNvSpPr>
            <a:spLocks noGrp="1"/>
          </p:cNvSpPr>
          <p:nvPr>
            <p:ph idx="1"/>
          </p:nvPr>
        </p:nvSpPr>
        <p:spPr>
          <a:xfrm>
            <a:off x="312058" y="1868714"/>
            <a:ext cx="4441371" cy="4257449"/>
          </a:xfrm>
        </p:spPr>
        <p:txBody>
          <a:bodyPr>
            <a:normAutofit/>
          </a:bodyPr>
          <a:lstStyle/>
          <a:p>
            <a:pPr marL="0" indent="0">
              <a:buNone/>
            </a:pPr>
            <a:r>
              <a:rPr lang="en-US" dirty="0" smtClean="0"/>
              <a:t>Anime, Asian Dramas, Hollywood films, </a:t>
            </a:r>
            <a:r>
              <a:rPr lang="en-US" dirty="0" err="1" smtClean="0"/>
              <a:t>etc</a:t>
            </a:r>
            <a:r>
              <a:rPr lang="en-US" dirty="0" smtClean="0"/>
              <a:t> are popular, even outside their countries of origin</a:t>
            </a:r>
          </a:p>
          <a:p>
            <a:pPr marL="0" indent="0">
              <a:buNone/>
            </a:pPr>
            <a:endParaRPr lang="en-US" dirty="0" smtClean="0"/>
          </a:p>
          <a:p>
            <a:pPr marL="0" indent="0">
              <a:buNone/>
            </a:pPr>
            <a:r>
              <a:rPr lang="en-US" dirty="0" smtClean="0"/>
              <a:t>Videos are </a:t>
            </a:r>
            <a:r>
              <a:rPr lang="en-US" dirty="0" smtClean="0"/>
              <a:t>language-learning opportunities for students!</a:t>
            </a:r>
          </a:p>
          <a:p>
            <a:pPr marL="0" indent="0">
              <a:buNone/>
            </a:pPr>
            <a:endParaRPr lang="en-US" dirty="0"/>
          </a:p>
        </p:txBody>
      </p:sp>
      <p:pic>
        <p:nvPicPr>
          <p:cNvPr id="4" name="Picture 3" descr="naruto-cartoon-network.jpg"/>
          <p:cNvPicPr>
            <a:picLocks noChangeAspect="1"/>
          </p:cNvPicPr>
          <p:nvPr/>
        </p:nvPicPr>
        <p:blipFill rotWithShape="1">
          <a:blip r:embed="rId3">
            <a:extLst>
              <a:ext uri="{28A0092B-C50C-407E-A947-70E740481C1C}">
                <a14:useLocalDpi xmlns:a14="http://schemas.microsoft.com/office/drawing/2010/main" val="0"/>
              </a:ext>
            </a:extLst>
          </a:blip>
          <a:srcRect l="10476" t="3968" r="10476"/>
          <a:stretch/>
        </p:blipFill>
        <p:spPr>
          <a:xfrm>
            <a:off x="4898570" y="1868714"/>
            <a:ext cx="3990707" cy="4848147"/>
          </a:xfrm>
          <a:prstGeom prst="rect">
            <a:avLst/>
          </a:prstGeom>
        </p:spPr>
      </p:pic>
    </p:spTree>
    <p:extLst>
      <p:ext uri="{BB962C8B-B14F-4D97-AF65-F5344CB8AC3E}">
        <p14:creationId xmlns:p14="http://schemas.microsoft.com/office/powerpoint/2010/main" val="206605083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Vocab Quiz</a:t>
            </a:r>
            <a:endParaRPr lang="en-US" dirty="0"/>
          </a:p>
        </p:txBody>
      </p:sp>
      <p:pic>
        <p:nvPicPr>
          <p:cNvPr id="5" name="Picture 4" descr="QZ6a8H_pCmQCRoMVWl0xx8khu8nKtFUjXw28VMJrnC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08068"/>
            <a:ext cx="9144000" cy="1301074"/>
          </a:xfrm>
          <a:prstGeom prst="rect">
            <a:avLst/>
          </a:prstGeom>
        </p:spPr>
      </p:pic>
      <p:sp>
        <p:nvSpPr>
          <p:cNvPr id="6" name="Content Placeholder 2"/>
          <p:cNvSpPr>
            <a:spLocks noGrp="1"/>
          </p:cNvSpPr>
          <p:nvPr>
            <p:ph idx="1"/>
          </p:nvPr>
        </p:nvSpPr>
        <p:spPr>
          <a:xfrm>
            <a:off x="457200" y="1150094"/>
            <a:ext cx="8229600" cy="2709119"/>
          </a:xfrm>
        </p:spPr>
        <p:txBody>
          <a:bodyPr>
            <a:noAutofit/>
          </a:bodyPr>
          <a:lstStyle/>
          <a:p>
            <a:r>
              <a:rPr lang="en-US" sz="2800" dirty="0" smtClean="0"/>
              <a:t>Students define word and report whether they knew it beforehand</a:t>
            </a:r>
          </a:p>
          <a:p>
            <a:r>
              <a:rPr lang="en-US" sz="2800" dirty="0" smtClean="0"/>
              <a:t>18 questions total per clip, 2 types: half provide context in which word appeared, the other half don’t</a:t>
            </a:r>
          </a:p>
          <a:p>
            <a:r>
              <a:rPr lang="en-US" sz="2800" dirty="0" smtClean="0"/>
              <a:t>Responses graded by independent bilingual grader</a:t>
            </a:r>
            <a:endParaRPr lang="en-US" sz="2800" dirty="0"/>
          </a:p>
        </p:txBody>
      </p:sp>
      <p:pic>
        <p:nvPicPr>
          <p:cNvPr id="8" name="Picture 7" descr="D8q_y62SPYxoWBmutG2UeLpuUB3cqkfdbaidl9CGBV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35584"/>
            <a:ext cx="9144000" cy="1722416"/>
          </a:xfrm>
          <a:prstGeom prst="rect">
            <a:avLst/>
          </a:prstGeom>
        </p:spPr>
      </p:pic>
    </p:spTree>
    <p:extLst>
      <p:ext uri="{BB962C8B-B14F-4D97-AF65-F5344CB8AC3E}">
        <p14:creationId xmlns:p14="http://schemas.microsoft.com/office/powerpoint/2010/main" val="6554717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More new vocab words learned</a:t>
            </a:r>
            <a:endParaRPr lang="en-US" dirty="0"/>
          </a:p>
        </p:txBody>
      </p:sp>
      <p:sp>
        <p:nvSpPr>
          <p:cNvPr id="3" name="Content Placeholder 2"/>
          <p:cNvSpPr>
            <a:spLocks noGrp="1"/>
          </p:cNvSpPr>
          <p:nvPr>
            <p:ph idx="1"/>
          </p:nvPr>
        </p:nvSpPr>
        <p:spPr>
          <a:xfrm>
            <a:off x="635031" y="982761"/>
            <a:ext cx="8378876" cy="1310591"/>
          </a:xfrm>
        </p:spPr>
        <p:txBody>
          <a:bodyPr>
            <a:noAutofit/>
          </a:bodyPr>
          <a:lstStyle/>
          <a:p>
            <a:pPr marL="0" indent="0">
              <a:buNone/>
            </a:pPr>
            <a:r>
              <a:rPr lang="en-US" sz="2400" dirty="0" smtClean="0"/>
              <a:t>“new word learned” = word answered correctly on vocab quiz, which was marked as not being known beforehand</a:t>
            </a:r>
            <a:endParaRPr lang="en-US" sz="2400" dirty="0"/>
          </a:p>
        </p:txBody>
      </p:sp>
      <p:pic>
        <p:nvPicPr>
          <p:cNvPr id="4" name="image49.png"/>
          <p:cNvPicPr/>
          <p:nvPr/>
        </p:nvPicPr>
        <p:blipFill>
          <a:blip r:embed="rId3"/>
          <a:stretch>
            <a:fillRect/>
          </a:stretch>
        </p:blipFill>
        <p:spPr>
          <a:xfrm>
            <a:off x="1340620" y="1838990"/>
            <a:ext cx="6914778" cy="5019010"/>
          </a:xfrm>
          <a:prstGeom prst="rect">
            <a:avLst/>
          </a:prstGeom>
        </p:spPr>
      </p:pic>
      <p:sp>
        <p:nvSpPr>
          <p:cNvPr id="6" name="TextBox 5"/>
          <p:cNvSpPr txBox="1"/>
          <p:nvPr/>
        </p:nvSpPr>
        <p:spPr>
          <a:xfrm>
            <a:off x="6553200" y="1836949"/>
            <a:ext cx="1702198" cy="646331"/>
          </a:xfrm>
          <a:prstGeom prst="rect">
            <a:avLst/>
          </a:prstGeom>
          <a:noFill/>
        </p:spPr>
        <p:txBody>
          <a:bodyPr wrap="square" rtlCol="0">
            <a:spAutoFit/>
          </a:bodyPr>
          <a:lstStyle/>
          <a:p>
            <a:r>
              <a:rPr lang="en-US" dirty="0" smtClean="0">
                <a:solidFill>
                  <a:schemeClr val="bg1"/>
                </a:solidFill>
              </a:rPr>
              <a:t>Error bars show</a:t>
            </a:r>
          </a:p>
          <a:p>
            <a:r>
              <a:rPr lang="en-US" dirty="0" smtClean="0">
                <a:solidFill>
                  <a:schemeClr val="bg1"/>
                </a:solidFill>
              </a:rPr>
              <a:t>standard error</a:t>
            </a:r>
            <a:endParaRPr lang="en-US" dirty="0">
              <a:solidFill>
                <a:schemeClr val="bg1"/>
              </a:solidFill>
            </a:endParaRPr>
          </a:p>
        </p:txBody>
      </p:sp>
    </p:spTree>
    <p:extLst>
      <p:ext uri="{BB962C8B-B14F-4D97-AF65-F5344CB8AC3E}">
        <p14:creationId xmlns:p14="http://schemas.microsoft.com/office/powerpoint/2010/main" val="17012154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903"/>
            <a:ext cx="8229600" cy="1143000"/>
          </a:xfrm>
        </p:spPr>
        <p:txBody>
          <a:bodyPr/>
          <a:lstStyle/>
          <a:p>
            <a:r>
              <a:rPr lang="en-US" dirty="0" smtClean="0"/>
              <a:t>Viewing times were the same</a:t>
            </a:r>
            <a:endParaRPr lang="en-US" dirty="0"/>
          </a:p>
        </p:txBody>
      </p:sp>
      <p:pic>
        <p:nvPicPr>
          <p:cNvPr id="4" name="image62.png"/>
          <p:cNvPicPr/>
          <p:nvPr/>
        </p:nvPicPr>
        <p:blipFill>
          <a:blip r:embed="rId2"/>
          <a:stretch>
            <a:fillRect/>
          </a:stretch>
        </p:blipFill>
        <p:spPr>
          <a:xfrm>
            <a:off x="232548" y="1534781"/>
            <a:ext cx="8834280" cy="5323219"/>
          </a:xfrm>
          <a:prstGeom prst="rect">
            <a:avLst/>
          </a:prstGeom>
        </p:spPr>
      </p:pic>
      <p:sp>
        <p:nvSpPr>
          <p:cNvPr id="5" name="Content Placeholder 2"/>
          <p:cNvSpPr>
            <a:spLocks noGrp="1"/>
          </p:cNvSpPr>
          <p:nvPr>
            <p:ph idx="1"/>
          </p:nvPr>
        </p:nvSpPr>
        <p:spPr>
          <a:xfrm>
            <a:off x="635031" y="929838"/>
            <a:ext cx="8378876" cy="1310591"/>
          </a:xfrm>
        </p:spPr>
        <p:txBody>
          <a:bodyPr>
            <a:noAutofit/>
          </a:bodyPr>
          <a:lstStyle/>
          <a:p>
            <a:pPr marL="0" indent="0">
              <a:buNone/>
            </a:pPr>
            <a:r>
              <a:rPr lang="en-US" sz="2400" dirty="0" smtClean="0"/>
              <a:t>Between 10-12 minutes on average for each 5-minute clip</a:t>
            </a:r>
            <a:endParaRPr lang="en-US" sz="2400" dirty="0"/>
          </a:p>
        </p:txBody>
      </p:sp>
      <p:sp>
        <p:nvSpPr>
          <p:cNvPr id="7" name="TextBox 6"/>
          <p:cNvSpPr txBox="1"/>
          <p:nvPr/>
        </p:nvSpPr>
        <p:spPr>
          <a:xfrm>
            <a:off x="7311709" y="1594098"/>
            <a:ext cx="1702198" cy="646331"/>
          </a:xfrm>
          <a:prstGeom prst="rect">
            <a:avLst/>
          </a:prstGeom>
          <a:noFill/>
        </p:spPr>
        <p:txBody>
          <a:bodyPr wrap="square" rtlCol="0">
            <a:spAutoFit/>
          </a:bodyPr>
          <a:lstStyle/>
          <a:p>
            <a:r>
              <a:rPr lang="en-US" dirty="0" smtClean="0">
                <a:solidFill>
                  <a:schemeClr val="bg1"/>
                </a:solidFill>
              </a:rPr>
              <a:t>Error bars show</a:t>
            </a:r>
          </a:p>
          <a:p>
            <a:r>
              <a:rPr lang="en-US" dirty="0" smtClean="0">
                <a:solidFill>
                  <a:schemeClr val="bg1"/>
                </a:solidFill>
              </a:rPr>
              <a:t>standard error</a:t>
            </a:r>
            <a:endParaRPr lang="en-US" dirty="0">
              <a:solidFill>
                <a:schemeClr val="bg1"/>
              </a:solidFill>
            </a:endParaRPr>
          </a:p>
        </p:txBody>
      </p:sp>
    </p:spTree>
    <p:extLst>
      <p:ext uri="{BB962C8B-B14F-4D97-AF65-F5344CB8AC3E}">
        <p14:creationId xmlns:p14="http://schemas.microsoft.com/office/powerpoint/2010/main" val="261248926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Questionnaire</a:t>
            </a:r>
            <a:endParaRPr lang="en-US" dirty="0"/>
          </a:p>
        </p:txBody>
      </p:sp>
      <p:sp>
        <p:nvSpPr>
          <p:cNvPr id="3" name="Content Placeholder 2"/>
          <p:cNvSpPr>
            <a:spLocks noGrp="1"/>
          </p:cNvSpPr>
          <p:nvPr>
            <p:ph idx="1"/>
          </p:nvPr>
        </p:nvSpPr>
        <p:spPr/>
        <p:txBody>
          <a:bodyPr/>
          <a:lstStyle/>
          <a:p>
            <a:r>
              <a:rPr lang="en-US" dirty="0" smtClean="0"/>
              <a:t>Learners wrote a summary of the clip</a:t>
            </a:r>
          </a:p>
          <a:p>
            <a:r>
              <a:rPr lang="en-US" dirty="0" smtClean="0"/>
              <a:t>Rated </a:t>
            </a:r>
            <a:r>
              <a:rPr lang="en-US" dirty="0" err="1" smtClean="0"/>
              <a:t>enjoyability</a:t>
            </a:r>
            <a:r>
              <a:rPr lang="en-US" dirty="0" smtClean="0"/>
              <a:t>, comprehension, and ease of learning vocabulary while using the tool</a:t>
            </a:r>
          </a:p>
          <a:p>
            <a:r>
              <a:rPr lang="en-US" dirty="0" smtClean="0"/>
              <a:t>Provided free-form feedback</a:t>
            </a:r>
          </a:p>
          <a:p>
            <a:endParaRPr lang="en-US" dirty="0"/>
          </a:p>
        </p:txBody>
      </p:sp>
    </p:spTree>
    <p:extLst>
      <p:ext uri="{BB962C8B-B14F-4D97-AF65-F5344CB8AC3E}">
        <p14:creationId xmlns:p14="http://schemas.microsoft.com/office/powerpoint/2010/main" val="116007832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smtClean="0"/>
              <a:t>Learners felt it was easier to learn vocab, with same levels of enjoyment and comprehension</a:t>
            </a:r>
            <a:endParaRPr lang="en-US" sz="3600" dirty="0"/>
          </a:p>
        </p:txBody>
      </p:sp>
      <p:pic>
        <p:nvPicPr>
          <p:cNvPr id="4" name="image69.png"/>
          <p:cNvPicPr/>
          <p:nvPr/>
        </p:nvPicPr>
        <p:blipFill>
          <a:blip r:embed="rId3"/>
          <a:stretch>
            <a:fillRect/>
          </a:stretch>
        </p:blipFill>
        <p:spPr>
          <a:xfrm>
            <a:off x="511552" y="1633776"/>
            <a:ext cx="8096641" cy="5217147"/>
          </a:xfrm>
          <a:prstGeom prst="rect">
            <a:avLst/>
          </a:prstGeom>
        </p:spPr>
      </p:pic>
      <p:sp>
        <p:nvSpPr>
          <p:cNvPr id="6" name="TextBox 5"/>
          <p:cNvSpPr txBox="1"/>
          <p:nvPr/>
        </p:nvSpPr>
        <p:spPr>
          <a:xfrm>
            <a:off x="6853080" y="1642898"/>
            <a:ext cx="1702198" cy="646331"/>
          </a:xfrm>
          <a:prstGeom prst="rect">
            <a:avLst/>
          </a:prstGeom>
          <a:noFill/>
        </p:spPr>
        <p:txBody>
          <a:bodyPr wrap="square" rtlCol="0">
            <a:spAutoFit/>
          </a:bodyPr>
          <a:lstStyle/>
          <a:p>
            <a:r>
              <a:rPr lang="en-US" dirty="0" smtClean="0">
                <a:solidFill>
                  <a:schemeClr val="bg1"/>
                </a:solidFill>
              </a:rPr>
              <a:t>Error bars show standard error</a:t>
            </a:r>
            <a:endParaRPr lang="en-US" dirty="0">
              <a:solidFill>
                <a:schemeClr val="bg1"/>
              </a:solidFill>
            </a:endParaRPr>
          </a:p>
        </p:txBody>
      </p:sp>
    </p:spTree>
    <p:extLst>
      <p:ext uri="{BB962C8B-B14F-4D97-AF65-F5344CB8AC3E}">
        <p14:creationId xmlns:p14="http://schemas.microsoft.com/office/powerpoint/2010/main" val="29718302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600" dirty="0" smtClean="0"/>
              <a:t>Summaries learners wrote were same quality</a:t>
            </a:r>
            <a:endParaRPr lang="en-US" sz="3600" dirty="0"/>
          </a:p>
        </p:txBody>
      </p:sp>
      <p:sp>
        <p:nvSpPr>
          <p:cNvPr id="5" name="Content Placeholder 2"/>
          <p:cNvSpPr>
            <a:spLocks noGrp="1"/>
          </p:cNvSpPr>
          <p:nvPr>
            <p:ph idx="1"/>
          </p:nvPr>
        </p:nvSpPr>
        <p:spPr>
          <a:xfrm>
            <a:off x="145582" y="1009223"/>
            <a:ext cx="8998418" cy="657868"/>
          </a:xfrm>
        </p:spPr>
        <p:txBody>
          <a:bodyPr>
            <a:noAutofit/>
          </a:bodyPr>
          <a:lstStyle/>
          <a:p>
            <a:pPr marL="0" indent="0">
              <a:buNone/>
            </a:pPr>
            <a:r>
              <a:rPr lang="en-US" sz="2400" dirty="0" smtClean="0"/>
              <a:t>5 independent bilingual raters, agreement &gt; 0.7 (</a:t>
            </a:r>
            <a:r>
              <a:rPr lang="en-US" sz="2400" dirty="0" err="1"/>
              <a:t>Krippendorff’s</a:t>
            </a:r>
            <a:r>
              <a:rPr lang="en-US" sz="2400" dirty="0"/>
              <a:t> </a:t>
            </a:r>
            <a:r>
              <a:rPr lang="en-US" sz="2400" dirty="0" smtClean="0"/>
              <a:t>alpha)</a:t>
            </a:r>
            <a:endParaRPr lang="en-US" sz="2400" dirty="0"/>
          </a:p>
        </p:txBody>
      </p:sp>
      <p:pic>
        <p:nvPicPr>
          <p:cNvPr id="3" name="Picture 2" descr="summary-ratin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2" y="1667091"/>
            <a:ext cx="8751460" cy="5190909"/>
          </a:xfrm>
          <a:prstGeom prst="rect">
            <a:avLst/>
          </a:prstGeom>
        </p:spPr>
      </p:pic>
      <p:sp>
        <p:nvSpPr>
          <p:cNvPr id="7" name="TextBox 6"/>
          <p:cNvSpPr txBox="1"/>
          <p:nvPr/>
        </p:nvSpPr>
        <p:spPr>
          <a:xfrm>
            <a:off x="7223520" y="1660539"/>
            <a:ext cx="1702198" cy="646331"/>
          </a:xfrm>
          <a:prstGeom prst="rect">
            <a:avLst/>
          </a:prstGeom>
          <a:noFill/>
        </p:spPr>
        <p:txBody>
          <a:bodyPr wrap="square" rtlCol="0">
            <a:spAutoFit/>
          </a:bodyPr>
          <a:lstStyle/>
          <a:p>
            <a:r>
              <a:rPr lang="en-US" dirty="0" smtClean="0">
                <a:solidFill>
                  <a:schemeClr val="bg1"/>
                </a:solidFill>
              </a:rPr>
              <a:t>Error bars show</a:t>
            </a:r>
          </a:p>
          <a:p>
            <a:r>
              <a:rPr lang="en-US" dirty="0" smtClean="0">
                <a:solidFill>
                  <a:schemeClr val="bg1"/>
                </a:solidFill>
              </a:rPr>
              <a:t>standard error</a:t>
            </a:r>
            <a:endParaRPr lang="en-US" dirty="0">
              <a:solidFill>
                <a:schemeClr val="bg1"/>
              </a:solidFill>
            </a:endParaRPr>
          </a:p>
        </p:txBody>
      </p:sp>
    </p:spTree>
    <p:extLst>
      <p:ext uri="{BB962C8B-B14F-4D97-AF65-F5344CB8AC3E}">
        <p14:creationId xmlns:p14="http://schemas.microsoft.com/office/powerpoint/2010/main" val="40566777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Word-level translation feature was heavily used</a:t>
            </a:r>
            <a:endParaRPr lang="en-US" dirty="0"/>
          </a:p>
        </p:txBody>
      </p:sp>
      <p:sp>
        <p:nvSpPr>
          <p:cNvPr id="3" name="Content Placeholder 2"/>
          <p:cNvSpPr>
            <a:spLocks noGrp="1"/>
          </p:cNvSpPr>
          <p:nvPr>
            <p:ph idx="1"/>
          </p:nvPr>
        </p:nvSpPr>
        <p:spPr>
          <a:xfrm>
            <a:off x="457199" y="1600200"/>
            <a:ext cx="8433229" cy="4525963"/>
          </a:xfrm>
        </p:spPr>
        <p:txBody>
          <a:bodyPr/>
          <a:lstStyle/>
          <a:p>
            <a:r>
              <a:rPr lang="en-US" dirty="0"/>
              <a:t>On average, users hovered over words in 75% of the lines of dialog (</a:t>
            </a:r>
            <a:r>
              <a:rPr lang="en-US" dirty="0" err="1"/>
              <a:t>σ</a:t>
            </a:r>
            <a:r>
              <a:rPr lang="en-US" dirty="0"/>
              <a:t> = 22%). </a:t>
            </a:r>
          </a:p>
          <a:p>
            <a:r>
              <a:rPr lang="en-US" dirty="0"/>
              <a:t>On average they clicked on the </a:t>
            </a:r>
            <a:r>
              <a:rPr lang="en-US" dirty="0" smtClean="0"/>
              <a:t>translate button (to show a phrase-level translation) </a:t>
            </a:r>
            <a:r>
              <a:rPr lang="en-US" dirty="0"/>
              <a:t>on only 28% of the lines of dialog (</a:t>
            </a:r>
            <a:r>
              <a:rPr lang="en-US" dirty="0" err="1"/>
              <a:t>σ</a:t>
            </a:r>
            <a:r>
              <a:rPr lang="en-US" dirty="0"/>
              <a:t> = 15%) </a:t>
            </a:r>
          </a:p>
          <a:p>
            <a:endParaRPr lang="en-US" dirty="0"/>
          </a:p>
        </p:txBody>
      </p:sp>
    </p:spTree>
    <p:extLst>
      <p:ext uri="{BB962C8B-B14F-4D97-AF65-F5344CB8AC3E}">
        <p14:creationId xmlns:p14="http://schemas.microsoft.com/office/powerpoint/2010/main" val="1775405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8807"/>
            <a:ext cx="8229600" cy="6369193"/>
          </a:xfrm>
        </p:spPr>
        <p:txBody>
          <a:bodyPr>
            <a:normAutofit/>
          </a:bodyPr>
          <a:lstStyle/>
          <a:p>
            <a:pPr marL="0" indent="0">
              <a:buNone/>
            </a:pPr>
            <a:r>
              <a:rPr lang="en-US" sz="4000" dirty="0" smtClean="0"/>
              <a:t>Users wrote they liked:</a:t>
            </a:r>
          </a:p>
          <a:p>
            <a:r>
              <a:rPr lang="en-US" dirty="0" smtClean="0"/>
              <a:t>Can get definitions for words by hovering</a:t>
            </a:r>
          </a:p>
          <a:p>
            <a:r>
              <a:rPr lang="en-US" dirty="0"/>
              <a:t>Pinyin (indicates pronunciation</a:t>
            </a:r>
            <a:r>
              <a:rPr lang="en-US" dirty="0" smtClean="0"/>
              <a:t>)</a:t>
            </a:r>
          </a:p>
          <a:p>
            <a:r>
              <a:rPr lang="en-US" dirty="0" smtClean="0"/>
              <a:t>Dialog-based navigation</a:t>
            </a:r>
          </a:p>
          <a:p>
            <a:pPr marL="0" indent="0">
              <a:buNone/>
            </a:pPr>
            <a:endParaRPr lang="en-US" dirty="0" smtClean="0"/>
          </a:p>
          <a:p>
            <a:pPr marL="0" indent="0">
              <a:buNone/>
            </a:pPr>
            <a:r>
              <a:rPr lang="en-US" sz="4000" dirty="0" smtClean="0"/>
              <a:t>Areas for improvement:</a:t>
            </a:r>
            <a:endParaRPr lang="en-US" sz="4000" dirty="0" smtClean="0"/>
          </a:p>
          <a:p>
            <a:r>
              <a:rPr lang="en-US" dirty="0" smtClean="0"/>
              <a:t>Some didn’t understand or were distracted by the tone colorization</a:t>
            </a:r>
          </a:p>
          <a:p>
            <a:r>
              <a:rPr lang="en-US" dirty="0" smtClean="0"/>
              <a:t>Too much space dedicated to the interactive transcript: feels like reading</a:t>
            </a:r>
          </a:p>
          <a:p>
            <a:endParaRPr lang="en-US" dirty="0"/>
          </a:p>
        </p:txBody>
      </p:sp>
    </p:spTree>
    <p:extLst>
      <p:ext uri="{BB962C8B-B14F-4D97-AF65-F5344CB8AC3E}">
        <p14:creationId xmlns:p14="http://schemas.microsoft.com/office/powerpoint/2010/main" val="3880820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0" y="1600200"/>
            <a:ext cx="8229600" cy="5032875"/>
          </a:xfrm>
        </p:spPr>
        <p:txBody>
          <a:bodyPr>
            <a:normAutofit/>
          </a:bodyPr>
          <a:lstStyle/>
          <a:p>
            <a:r>
              <a:rPr lang="en-US" dirty="0" smtClean="0"/>
              <a:t>Fixing errors in OCR</a:t>
            </a:r>
            <a:r>
              <a:rPr lang="en-US" dirty="0"/>
              <a:t>, </a:t>
            </a:r>
            <a:r>
              <a:rPr lang="en-US" dirty="0" smtClean="0"/>
              <a:t>segmentation, translation</a:t>
            </a:r>
            <a:endParaRPr lang="en-US" dirty="0"/>
          </a:p>
          <a:p>
            <a:pPr lvl="1"/>
            <a:r>
              <a:rPr lang="en-US" dirty="0" smtClean="0"/>
              <a:t>User-corrected repository </a:t>
            </a:r>
            <a:r>
              <a:rPr lang="en-US" dirty="0"/>
              <a:t>of </a:t>
            </a:r>
            <a:r>
              <a:rPr lang="en-US" dirty="0" err="1" smtClean="0"/>
              <a:t>videos+annotations</a:t>
            </a:r>
            <a:endParaRPr lang="en-US" dirty="0" smtClean="0"/>
          </a:p>
          <a:p>
            <a:r>
              <a:rPr lang="en-US" dirty="0" smtClean="0"/>
              <a:t>Current version is for intermediate-level learners: can we teach complete beginners?</a:t>
            </a:r>
          </a:p>
          <a:p>
            <a:pPr lvl="1"/>
            <a:r>
              <a:rPr lang="en-US" dirty="0" smtClean="0"/>
              <a:t>May require additional scaffolding</a:t>
            </a:r>
          </a:p>
          <a:p>
            <a:r>
              <a:rPr lang="en-US" dirty="0" smtClean="0"/>
              <a:t>Learning more than just vocab</a:t>
            </a:r>
          </a:p>
          <a:p>
            <a:pPr lvl="1"/>
            <a:r>
              <a:rPr lang="en-US" dirty="0" smtClean="0"/>
              <a:t>Grammar, </a:t>
            </a:r>
            <a:r>
              <a:rPr lang="en-US" dirty="0" smtClean="0"/>
              <a:t>pronunciation</a:t>
            </a:r>
            <a:endParaRPr lang="en-US" dirty="0" smtClean="0"/>
          </a:p>
        </p:txBody>
      </p:sp>
      <p:sp>
        <p:nvSpPr>
          <p:cNvPr id="5" name="Rectangle 4"/>
          <p:cNvSpPr/>
          <p:nvPr/>
        </p:nvSpPr>
        <p:spPr>
          <a:xfrm>
            <a:off x="-24286" y="2734379"/>
            <a:ext cx="9168285" cy="4268764"/>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1948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0" y="1600200"/>
            <a:ext cx="8229600" cy="5032875"/>
          </a:xfrm>
        </p:spPr>
        <p:txBody>
          <a:bodyPr>
            <a:normAutofit/>
          </a:bodyPr>
          <a:lstStyle/>
          <a:p>
            <a:r>
              <a:rPr lang="en-US" dirty="0" smtClean="0"/>
              <a:t>Fixing errors in OCR</a:t>
            </a:r>
            <a:r>
              <a:rPr lang="en-US" dirty="0"/>
              <a:t>, </a:t>
            </a:r>
            <a:r>
              <a:rPr lang="en-US" dirty="0" smtClean="0"/>
              <a:t>segmentation, translation</a:t>
            </a:r>
            <a:endParaRPr lang="en-US" dirty="0"/>
          </a:p>
          <a:p>
            <a:pPr lvl="1"/>
            <a:r>
              <a:rPr lang="en-US" dirty="0" smtClean="0"/>
              <a:t>User-corrected repository </a:t>
            </a:r>
            <a:r>
              <a:rPr lang="en-US" dirty="0"/>
              <a:t>of </a:t>
            </a:r>
            <a:r>
              <a:rPr lang="en-US" dirty="0" err="1" smtClean="0"/>
              <a:t>videos+annotations</a:t>
            </a:r>
            <a:endParaRPr lang="en-US" dirty="0" smtClean="0"/>
          </a:p>
          <a:p>
            <a:r>
              <a:rPr lang="en-US" dirty="0" smtClean="0"/>
              <a:t>Current version is for intermediate-level learners: can we teach complete beginners?</a:t>
            </a:r>
          </a:p>
          <a:p>
            <a:pPr lvl="1"/>
            <a:r>
              <a:rPr lang="en-US" dirty="0" smtClean="0"/>
              <a:t>May require additional scaffolding</a:t>
            </a:r>
          </a:p>
          <a:p>
            <a:r>
              <a:rPr lang="en-US" dirty="0" smtClean="0"/>
              <a:t>Learning more than just vocab</a:t>
            </a:r>
          </a:p>
          <a:p>
            <a:pPr lvl="1"/>
            <a:r>
              <a:rPr lang="en-US" dirty="0" smtClean="0"/>
              <a:t>Grammar, </a:t>
            </a:r>
            <a:r>
              <a:rPr lang="en-US" dirty="0" smtClean="0"/>
              <a:t>pronunciation</a:t>
            </a:r>
            <a:endParaRPr lang="en-US" dirty="0" smtClean="0"/>
          </a:p>
        </p:txBody>
      </p:sp>
      <p:sp>
        <p:nvSpPr>
          <p:cNvPr id="5" name="Rectangle 4"/>
          <p:cNvSpPr/>
          <p:nvPr/>
        </p:nvSpPr>
        <p:spPr>
          <a:xfrm>
            <a:off x="-24286" y="4339725"/>
            <a:ext cx="9168285" cy="2663418"/>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95033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4485" y="566058"/>
            <a:ext cx="7815944" cy="2772229"/>
          </a:xfrm>
        </p:spPr>
        <p:txBody>
          <a:bodyPr>
            <a:noAutofit/>
          </a:bodyPr>
          <a:lstStyle/>
          <a:p>
            <a:pPr marL="0" indent="0">
              <a:buNone/>
            </a:pPr>
            <a:r>
              <a:rPr lang="en-US" sz="4800" dirty="0" smtClean="0"/>
              <a:t>Can we help students learn vocabulary as they watch foreign-language shows?</a:t>
            </a:r>
            <a:endParaRPr lang="en-US" sz="4800" dirty="0"/>
          </a:p>
        </p:txBody>
      </p:sp>
    </p:spTree>
    <p:extLst>
      <p:ext uri="{BB962C8B-B14F-4D97-AF65-F5344CB8AC3E}">
        <p14:creationId xmlns:p14="http://schemas.microsoft.com/office/powerpoint/2010/main" val="39278973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0" y="1600200"/>
            <a:ext cx="8229600" cy="5032875"/>
          </a:xfrm>
        </p:spPr>
        <p:txBody>
          <a:bodyPr>
            <a:normAutofit/>
          </a:bodyPr>
          <a:lstStyle/>
          <a:p>
            <a:r>
              <a:rPr lang="en-US" dirty="0" smtClean="0"/>
              <a:t>Fixing errors in OCR</a:t>
            </a:r>
            <a:r>
              <a:rPr lang="en-US" dirty="0"/>
              <a:t>, </a:t>
            </a:r>
            <a:r>
              <a:rPr lang="en-US" dirty="0" smtClean="0"/>
              <a:t>segmentation, translation</a:t>
            </a:r>
            <a:endParaRPr lang="en-US" dirty="0"/>
          </a:p>
          <a:p>
            <a:pPr lvl="1"/>
            <a:r>
              <a:rPr lang="en-US" dirty="0" smtClean="0"/>
              <a:t>User-corrected repository </a:t>
            </a:r>
            <a:r>
              <a:rPr lang="en-US" dirty="0"/>
              <a:t>of </a:t>
            </a:r>
            <a:r>
              <a:rPr lang="en-US" dirty="0" err="1" smtClean="0"/>
              <a:t>videos+annotations</a:t>
            </a:r>
            <a:endParaRPr lang="en-US" dirty="0" smtClean="0"/>
          </a:p>
          <a:p>
            <a:r>
              <a:rPr lang="en-US" dirty="0" smtClean="0"/>
              <a:t>Current version is for intermediate-level learners: can we teach complete beginners?</a:t>
            </a:r>
          </a:p>
          <a:p>
            <a:pPr lvl="1"/>
            <a:r>
              <a:rPr lang="en-US" dirty="0" smtClean="0"/>
              <a:t>May require additional scaffolding</a:t>
            </a:r>
          </a:p>
          <a:p>
            <a:r>
              <a:rPr lang="en-US" dirty="0" smtClean="0"/>
              <a:t>Learning more than just vocab</a:t>
            </a:r>
          </a:p>
          <a:p>
            <a:pPr lvl="1"/>
            <a:r>
              <a:rPr lang="en-US" dirty="0" smtClean="0"/>
              <a:t>Grammar, </a:t>
            </a:r>
            <a:r>
              <a:rPr lang="en-US" dirty="0" smtClean="0"/>
              <a:t>pronunciation</a:t>
            </a:r>
            <a:endParaRPr lang="en-US" dirty="0" smtClean="0"/>
          </a:p>
        </p:txBody>
      </p:sp>
    </p:spTree>
    <p:extLst>
      <p:ext uri="{BB962C8B-B14F-4D97-AF65-F5344CB8AC3E}">
        <p14:creationId xmlns:p14="http://schemas.microsoft.com/office/powerpoint/2010/main" val="30750997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74485" y="566058"/>
            <a:ext cx="7815944" cy="2772229"/>
          </a:xfrm>
        </p:spPr>
        <p:txBody>
          <a:bodyPr>
            <a:noAutofit/>
          </a:bodyPr>
          <a:lstStyle/>
          <a:p>
            <a:pPr marL="0" indent="0">
              <a:buNone/>
            </a:pPr>
            <a:r>
              <a:rPr lang="en-US" sz="4800" dirty="0" smtClean="0"/>
              <a:t>Smart Subtitles help students learn vocabulary as they watch foreign-language shows</a:t>
            </a:r>
            <a:endParaRPr lang="en-US" sz="4800" dirty="0"/>
          </a:p>
        </p:txBody>
      </p:sp>
      <p:sp>
        <p:nvSpPr>
          <p:cNvPr id="5" name="Content Placeholder 2"/>
          <p:cNvSpPr txBox="1">
            <a:spLocks/>
          </p:cNvSpPr>
          <p:nvPr/>
        </p:nvSpPr>
        <p:spPr>
          <a:xfrm>
            <a:off x="874484" y="3265714"/>
            <a:ext cx="8269516" cy="35922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smtClean="0"/>
              <a:t>Learn more vocabulary in same viewing time</a:t>
            </a:r>
          </a:p>
          <a:p>
            <a:r>
              <a:rPr lang="en-US" sz="3000" dirty="0" smtClean="0"/>
              <a:t>Maintain </a:t>
            </a:r>
            <a:r>
              <a:rPr lang="en-US" sz="3000" dirty="0" err="1" smtClean="0"/>
              <a:t>enjoyability</a:t>
            </a:r>
            <a:r>
              <a:rPr lang="en-US" sz="3000" dirty="0" smtClean="0"/>
              <a:t> and comprehension</a:t>
            </a:r>
          </a:p>
          <a:p>
            <a:r>
              <a:rPr lang="en-US" sz="3000" dirty="0"/>
              <a:t>A</a:t>
            </a:r>
            <a:r>
              <a:rPr lang="en-US" sz="3000" dirty="0" smtClean="0"/>
              <a:t>utomatically generated from existing </a:t>
            </a:r>
            <a:r>
              <a:rPr lang="en-US" sz="3000" dirty="0" smtClean="0"/>
              <a:t>subtitles</a:t>
            </a:r>
          </a:p>
        </p:txBody>
      </p:sp>
      <p:sp>
        <p:nvSpPr>
          <p:cNvPr id="2" name="Rectangle 1"/>
          <p:cNvSpPr/>
          <p:nvPr/>
        </p:nvSpPr>
        <p:spPr>
          <a:xfrm>
            <a:off x="874484" y="6488667"/>
            <a:ext cx="8269515" cy="369332"/>
          </a:xfrm>
          <a:prstGeom prst="rect">
            <a:avLst/>
          </a:prstGeom>
        </p:spPr>
        <p:txBody>
          <a:bodyPr wrap="square">
            <a:spAutoFit/>
          </a:bodyPr>
          <a:lstStyle/>
          <a:p>
            <a:r>
              <a:rPr lang="en-US" dirty="0"/>
              <a:t>This work is supported in part by Quanta Computer as </a:t>
            </a:r>
            <a:r>
              <a:rPr lang="en-US" dirty="0" smtClean="0"/>
              <a:t>part of </a:t>
            </a:r>
            <a:r>
              <a:rPr lang="en-US" dirty="0"/>
              <a:t>the T-Party project.</a:t>
            </a:r>
          </a:p>
        </p:txBody>
      </p:sp>
    </p:spTree>
    <p:extLst>
      <p:ext uri="{BB962C8B-B14F-4D97-AF65-F5344CB8AC3E}">
        <p14:creationId xmlns:p14="http://schemas.microsoft.com/office/powerpoint/2010/main" val="36387652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ocab-quiz-resul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2291"/>
            <a:ext cx="9144000" cy="5470769"/>
          </a:xfrm>
          <a:prstGeom prst="rect">
            <a:avLst/>
          </a:prstGeom>
        </p:spPr>
      </p:pic>
      <p:sp>
        <p:nvSpPr>
          <p:cNvPr id="6" name="Title 1"/>
          <p:cNvSpPr>
            <a:spLocks noGrp="1"/>
          </p:cNvSpPr>
          <p:nvPr>
            <p:ph type="title"/>
          </p:nvPr>
        </p:nvSpPr>
        <p:spPr>
          <a:xfrm>
            <a:off x="457200" y="80403"/>
            <a:ext cx="8229600" cy="1143000"/>
          </a:xfrm>
        </p:spPr>
        <p:txBody>
          <a:bodyPr>
            <a:normAutofit fontScale="90000"/>
          </a:bodyPr>
          <a:lstStyle/>
          <a:p>
            <a:r>
              <a:rPr lang="en-US" dirty="0" smtClean="0"/>
              <a:t>Providing pronunciations helps learners identify meanings</a:t>
            </a:r>
            <a:endParaRPr lang="en-US" dirty="0"/>
          </a:p>
        </p:txBody>
      </p:sp>
    </p:spTree>
    <p:extLst>
      <p:ext uri="{BB962C8B-B14F-4D97-AF65-F5344CB8AC3E}">
        <p14:creationId xmlns:p14="http://schemas.microsoft.com/office/powerpoint/2010/main" val="35594765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4485" y="566058"/>
            <a:ext cx="7815944" cy="2772229"/>
          </a:xfrm>
        </p:spPr>
        <p:txBody>
          <a:bodyPr>
            <a:noAutofit/>
          </a:bodyPr>
          <a:lstStyle/>
          <a:p>
            <a:pPr marL="0" indent="0">
              <a:buNone/>
            </a:pPr>
            <a:r>
              <a:rPr lang="en-US" sz="4800" dirty="0" smtClean="0"/>
              <a:t>Can we help students learn vocabulary as they watch foreign-language shows?</a:t>
            </a:r>
            <a:endParaRPr lang="en-US" sz="4800" dirty="0"/>
          </a:p>
        </p:txBody>
      </p:sp>
      <p:sp>
        <p:nvSpPr>
          <p:cNvPr id="4" name="Content Placeholder 2"/>
          <p:cNvSpPr txBox="1">
            <a:spLocks/>
          </p:cNvSpPr>
          <p:nvPr/>
        </p:nvSpPr>
        <p:spPr>
          <a:xfrm>
            <a:off x="874484" y="3265714"/>
            <a:ext cx="8269516" cy="35922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smtClean="0"/>
              <a:t>Our Answer: </a:t>
            </a:r>
            <a:r>
              <a:rPr lang="en-US" sz="4000" b="1" dirty="0" smtClean="0"/>
              <a:t>Smart Subtitles</a:t>
            </a:r>
          </a:p>
          <a:p>
            <a:r>
              <a:rPr lang="en-US" sz="3000" dirty="0" smtClean="0"/>
              <a:t>Learn more vocabulary in same viewing time</a:t>
            </a:r>
          </a:p>
          <a:p>
            <a:r>
              <a:rPr lang="en-US" sz="3000" dirty="0" smtClean="0"/>
              <a:t>Maintain </a:t>
            </a:r>
            <a:r>
              <a:rPr lang="en-US" sz="3000" dirty="0" err="1" smtClean="0"/>
              <a:t>enjoyability</a:t>
            </a:r>
            <a:r>
              <a:rPr lang="en-US" sz="3000" dirty="0" smtClean="0"/>
              <a:t> and comprehension</a:t>
            </a:r>
          </a:p>
          <a:p>
            <a:r>
              <a:rPr lang="en-US" sz="3000" dirty="0"/>
              <a:t>A</a:t>
            </a:r>
            <a:r>
              <a:rPr lang="en-US" sz="3000" dirty="0" smtClean="0"/>
              <a:t>utomatically generated from existing </a:t>
            </a:r>
            <a:r>
              <a:rPr lang="en-US" sz="3000" dirty="0" smtClean="0"/>
              <a:t>subtitles</a:t>
            </a:r>
            <a:endParaRPr lang="en-US" sz="3000" dirty="0" smtClean="0"/>
          </a:p>
        </p:txBody>
      </p:sp>
    </p:spTree>
    <p:extLst>
      <p:ext uri="{BB962C8B-B14F-4D97-AF65-F5344CB8AC3E}">
        <p14:creationId xmlns:p14="http://schemas.microsoft.com/office/powerpoint/2010/main" val="40810780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52543" y="1922878"/>
            <a:ext cx="4921489" cy="7938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17142" y="852713"/>
            <a:ext cx="7469658" cy="5388429"/>
          </a:xfrm>
        </p:spPr>
        <p:txBody>
          <a:bodyPr>
            <a:noAutofit/>
          </a:bodyPr>
          <a:lstStyle/>
          <a:p>
            <a:pPr marL="0" indent="0">
              <a:buNone/>
            </a:pPr>
            <a:r>
              <a:rPr lang="en-US" sz="5200" dirty="0" smtClean="0"/>
              <a:t>Motivation</a:t>
            </a:r>
          </a:p>
          <a:p>
            <a:pPr marL="0" indent="0">
              <a:buNone/>
            </a:pPr>
            <a:r>
              <a:rPr lang="en-US" sz="5200" b="1" dirty="0" smtClean="0"/>
              <a:t>Background</a:t>
            </a:r>
          </a:p>
          <a:p>
            <a:pPr marL="0" indent="0">
              <a:buNone/>
            </a:pPr>
            <a:r>
              <a:rPr lang="en-US" sz="5200" dirty="0" smtClean="0"/>
              <a:t>Interface</a:t>
            </a:r>
          </a:p>
          <a:p>
            <a:pPr marL="0" indent="0">
              <a:buNone/>
            </a:pPr>
            <a:r>
              <a:rPr lang="en-US" sz="5200" dirty="0" smtClean="0"/>
              <a:t>Implementation</a:t>
            </a:r>
          </a:p>
          <a:p>
            <a:pPr marL="0" indent="0">
              <a:buNone/>
            </a:pPr>
            <a:r>
              <a:rPr lang="en-US" sz="5200" dirty="0" smtClean="0"/>
              <a:t>User Studies</a:t>
            </a:r>
          </a:p>
        </p:txBody>
      </p:sp>
    </p:spTree>
    <p:extLst>
      <p:ext uri="{BB962C8B-B14F-4D97-AF65-F5344CB8AC3E}">
        <p14:creationId xmlns:p14="http://schemas.microsoft.com/office/powerpoint/2010/main" val="36420980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4-04-21 11.01.47.png"/>
          <p:cNvPicPr>
            <a:picLocks noChangeAspect="1"/>
          </p:cNvPicPr>
          <p:nvPr/>
        </p:nvPicPr>
        <p:blipFill rotWithShape="1">
          <a:blip r:embed="rId3">
            <a:extLst>
              <a:ext uri="{28A0092B-C50C-407E-A947-70E740481C1C}">
                <a14:useLocalDpi xmlns:a14="http://schemas.microsoft.com/office/drawing/2010/main" val="0"/>
              </a:ext>
            </a:extLst>
          </a:blip>
          <a:srcRect t="6383"/>
          <a:stretch/>
        </p:blipFill>
        <p:spPr>
          <a:xfrm>
            <a:off x="1" y="4995793"/>
            <a:ext cx="4378572" cy="1862205"/>
          </a:xfrm>
          <a:prstGeom prst="rect">
            <a:avLst/>
          </a:prstGeom>
        </p:spPr>
      </p:pic>
      <p:pic>
        <p:nvPicPr>
          <p:cNvPr id="5" name="Picture 4" descr="Screenshot 2014-04-21 11.02.14.png"/>
          <p:cNvPicPr>
            <a:picLocks noChangeAspect="1"/>
          </p:cNvPicPr>
          <p:nvPr/>
        </p:nvPicPr>
        <p:blipFill rotWithShape="1">
          <a:blip r:embed="rId4">
            <a:extLst>
              <a:ext uri="{28A0092B-C50C-407E-A947-70E740481C1C}">
                <a14:useLocalDpi xmlns:a14="http://schemas.microsoft.com/office/drawing/2010/main" val="0"/>
              </a:ext>
            </a:extLst>
          </a:blip>
          <a:srcRect t="8014"/>
          <a:stretch/>
        </p:blipFill>
        <p:spPr>
          <a:xfrm>
            <a:off x="-24287" y="414567"/>
            <a:ext cx="4378573" cy="1846248"/>
          </a:xfrm>
          <a:prstGeom prst="rect">
            <a:avLst/>
          </a:prstGeom>
        </p:spPr>
      </p:pic>
      <p:pic>
        <p:nvPicPr>
          <p:cNvPr id="6" name="Picture 5" descr="Screenshot 2014-04-21 11.02.56.png"/>
          <p:cNvPicPr>
            <a:picLocks noChangeAspect="1"/>
          </p:cNvPicPr>
          <p:nvPr/>
        </p:nvPicPr>
        <p:blipFill rotWithShape="1">
          <a:blip r:embed="rId5">
            <a:extLst>
              <a:ext uri="{28A0092B-C50C-407E-A947-70E740481C1C}">
                <a14:useLocalDpi xmlns:a14="http://schemas.microsoft.com/office/drawing/2010/main" val="0"/>
              </a:ext>
            </a:extLst>
          </a:blip>
          <a:srcRect t="7775"/>
          <a:stretch/>
        </p:blipFill>
        <p:spPr>
          <a:xfrm>
            <a:off x="-24285" y="2682465"/>
            <a:ext cx="4402858" cy="1853249"/>
          </a:xfrm>
          <a:prstGeom prst="rect">
            <a:avLst/>
          </a:prstGeom>
        </p:spPr>
      </p:pic>
      <p:sp>
        <p:nvSpPr>
          <p:cNvPr id="9" name="Rounded Rectangle 8"/>
          <p:cNvSpPr/>
          <p:nvPr/>
        </p:nvSpPr>
        <p:spPr>
          <a:xfrm>
            <a:off x="-24286" y="7704"/>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viewer’s language</a:t>
            </a:r>
            <a:endParaRPr lang="en-US" sz="2600" dirty="0"/>
          </a:p>
        </p:txBody>
      </p:sp>
      <p:sp>
        <p:nvSpPr>
          <p:cNvPr id="14" name="Rounded Rectangle 13"/>
          <p:cNvSpPr/>
          <p:nvPr/>
        </p:nvSpPr>
        <p:spPr>
          <a:xfrm>
            <a:off x="-24287" y="2391670"/>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foreign language</a:t>
            </a:r>
            <a:endParaRPr lang="en-US" sz="2600" dirty="0"/>
          </a:p>
        </p:txBody>
      </p:sp>
      <p:sp>
        <p:nvSpPr>
          <p:cNvPr id="15" name="Rounded Rectangle 14"/>
          <p:cNvSpPr/>
          <p:nvPr/>
        </p:nvSpPr>
        <p:spPr>
          <a:xfrm>
            <a:off x="1" y="4705799"/>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Dual Subtitles</a:t>
            </a:r>
            <a:endParaRPr lang="en-US" sz="2600" dirty="0"/>
          </a:p>
        </p:txBody>
      </p:sp>
      <p:sp>
        <p:nvSpPr>
          <p:cNvPr id="10" name="Content Placeholder 2"/>
          <p:cNvSpPr txBox="1">
            <a:spLocks/>
          </p:cNvSpPr>
          <p:nvPr/>
        </p:nvSpPr>
        <p:spPr>
          <a:xfrm>
            <a:off x="4833289" y="852713"/>
            <a:ext cx="4310712" cy="53884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400" dirty="0" smtClean="0"/>
              <a:t>Various aids are available to help </a:t>
            </a:r>
            <a:r>
              <a:rPr lang="en-US" sz="3400" dirty="0" smtClean="0"/>
              <a:t>learners </a:t>
            </a:r>
            <a:r>
              <a:rPr lang="en-US" sz="3400" dirty="0"/>
              <a:t>understand foreign-language videos</a:t>
            </a:r>
          </a:p>
        </p:txBody>
      </p:sp>
    </p:spTree>
    <p:extLst>
      <p:ext uri="{BB962C8B-B14F-4D97-AF65-F5344CB8AC3E}">
        <p14:creationId xmlns:p14="http://schemas.microsoft.com/office/powerpoint/2010/main" val="16949894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4-04-21 11.01.47.png"/>
          <p:cNvPicPr>
            <a:picLocks noChangeAspect="1"/>
          </p:cNvPicPr>
          <p:nvPr/>
        </p:nvPicPr>
        <p:blipFill rotWithShape="1">
          <a:blip r:embed="rId3">
            <a:extLst>
              <a:ext uri="{28A0092B-C50C-407E-A947-70E740481C1C}">
                <a14:useLocalDpi xmlns:a14="http://schemas.microsoft.com/office/drawing/2010/main" val="0"/>
              </a:ext>
            </a:extLst>
          </a:blip>
          <a:srcRect t="6383"/>
          <a:stretch/>
        </p:blipFill>
        <p:spPr>
          <a:xfrm>
            <a:off x="1" y="4995793"/>
            <a:ext cx="4378572" cy="1862205"/>
          </a:xfrm>
          <a:prstGeom prst="rect">
            <a:avLst/>
          </a:prstGeom>
        </p:spPr>
      </p:pic>
      <p:pic>
        <p:nvPicPr>
          <p:cNvPr id="5" name="Picture 4" descr="Screenshot 2014-04-21 11.02.14.png"/>
          <p:cNvPicPr>
            <a:picLocks noChangeAspect="1"/>
          </p:cNvPicPr>
          <p:nvPr/>
        </p:nvPicPr>
        <p:blipFill rotWithShape="1">
          <a:blip r:embed="rId4">
            <a:extLst>
              <a:ext uri="{28A0092B-C50C-407E-A947-70E740481C1C}">
                <a14:useLocalDpi xmlns:a14="http://schemas.microsoft.com/office/drawing/2010/main" val="0"/>
              </a:ext>
            </a:extLst>
          </a:blip>
          <a:srcRect t="8014"/>
          <a:stretch/>
        </p:blipFill>
        <p:spPr>
          <a:xfrm>
            <a:off x="-24287" y="414567"/>
            <a:ext cx="4378573" cy="1846248"/>
          </a:xfrm>
          <a:prstGeom prst="rect">
            <a:avLst/>
          </a:prstGeom>
        </p:spPr>
      </p:pic>
      <p:pic>
        <p:nvPicPr>
          <p:cNvPr id="6" name="Picture 5" descr="Screenshot 2014-04-21 11.02.56.png"/>
          <p:cNvPicPr>
            <a:picLocks noChangeAspect="1"/>
          </p:cNvPicPr>
          <p:nvPr/>
        </p:nvPicPr>
        <p:blipFill rotWithShape="1">
          <a:blip r:embed="rId5">
            <a:extLst>
              <a:ext uri="{28A0092B-C50C-407E-A947-70E740481C1C}">
                <a14:useLocalDpi xmlns:a14="http://schemas.microsoft.com/office/drawing/2010/main" val="0"/>
              </a:ext>
            </a:extLst>
          </a:blip>
          <a:srcRect t="7775"/>
          <a:stretch/>
        </p:blipFill>
        <p:spPr>
          <a:xfrm>
            <a:off x="-24285" y="2682465"/>
            <a:ext cx="4402858" cy="1853249"/>
          </a:xfrm>
          <a:prstGeom prst="rect">
            <a:avLst/>
          </a:prstGeom>
        </p:spPr>
      </p:pic>
      <p:sp>
        <p:nvSpPr>
          <p:cNvPr id="9" name="Rounded Rectangle 8"/>
          <p:cNvSpPr/>
          <p:nvPr/>
        </p:nvSpPr>
        <p:spPr>
          <a:xfrm>
            <a:off x="-24286" y="7704"/>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viewer’s language</a:t>
            </a:r>
            <a:endParaRPr lang="en-US" sz="2600" dirty="0"/>
          </a:p>
        </p:txBody>
      </p:sp>
      <p:sp>
        <p:nvSpPr>
          <p:cNvPr id="14" name="Rounded Rectangle 13"/>
          <p:cNvSpPr/>
          <p:nvPr/>
        </p:nvSpPr>
        <p:spPr>
          <a:xfrm>
            <a:off x="-24287" y="2391670"/>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Subtitles in foreign language</a:t>
            </a:r>
            <a:endParaRPr lang="en-US" sz="2600" dirty="0"/>
          </a:p>
        </p:txBody>
      </p:sp>
      <p:sp>
        <p:nvSpPr>
          <p:cNvPr id="15" name="Rounded Rectangle 14"/>
          <p:cNvSpPr/>
          <p:nvPr/>
        </p:nvSpPr>
        <p:spPr>
          <a:xfrm>
            <a:off x="1" y="4705799"/>
            <a:ext cx="4378572" cy="4068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t>Dual Subtitles</a:t>
            </a:r>
            <a:endParaRPr lang="en-US" sz="2600" dirty="0"/>
          </a:p>
        </p:txBody>
      </p:sp>
      <p:sp>
        <p:nvSpPr>
          <p:cNvPr id="10" name="Rectangle 9"/>
          <p:cNvSpPr/>
          <p:nvPr/>
        </p:nvSpPr>
        <p:spPr>
          <a:xfrm>
            <a:off x="-24285" y="2260815"/>
            <a:ext cx="4402858" cy="4742328"/>
          </a:xfrm>
          <a:prstGeom prst="rect">
            <a:avLst/>
          </a:prstGeom>
          <a:solidFill>
            <a:srgbClr val="000000">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p:cNvSpPr>
            <a:spLocks noGrp="1"/>
          </p:cNvSpPr>
          <p:nvPr>
            <p:ph idx="1"/>
          </p:nvPr>
        </p:nvSpPr>
        <p:spPr>
          <a:xfrm>
            <a:off x="4833289" y="852713"/>
            <a:ext cx="4310712" cy="5388429"/>
          </a:xfrm>
        </p:spPr>
        <p:txBody>
          <a:bodyPr>
            <a:noAutofit/>
          </a:bodyPr>
          <a:lstStyle/>
          <a:p>
            <a:pPr marL="0" indent="0">
              <a:buNone/>
            </a:pPr>
            <a:r>
              <a:rPr lang="en-US" sz="3400" dirty="0" smtClean="0"/>
              <a:t>Subtitles </a:t>
            </a:r>
            <a:r>
              <a:rPr lang="en-US" sz="3400" dirty="0" smtClean="0"/>
              <a:t>showing </a:t>
            </a:r>
            <a:r>
              <a:rPr lang="en-US" sz="3400" dirty="0" smtClean="0"/>
              <a:t>a translation </a:t>
            </a:r>
            <a:r>
              <a:rPr lang="en-US" sz="3400" dirty="0"/>
              <a:t>to viewer’s native </a:t>
            </a:r>
            <a:r>
              <a:rPr lang="en-US" sz="3400" dirty="0" smtClean="0"/>
              <a:t>language</a:t>
            </a:r>
            <a:endParaRPr lang="en-US" sz="3400" dirty="0"/>
          </a:p>
          <a:p>
            <a:pPr marL="0" indent="0">
              <a:buNone/>
            </a:pPr>
            <a:r>
              <a:rPr lang="en-US" sz="3000" dirty="0"/>
              <a:t>b</a:t>
            </a:r>
            <a:r>
              <a:rPr lang="en-US" sz="3000" dirty="0" smtClean="0"/>
              <a:t>enefit </a:t>
            </a:r>
            <a:r>
              <a:rPr lang="en-US" sz="3000" dirty="0"/>
              <a:t>comprehension and vocabulary </a:t>
            </a:r>
            <a:r>
              <a:rPr lang="en-US" sz="3000" dirty="0" smtClean="0"/>
              <a:t>learning</a:t>
            </a:r>
          </a:p>
          <a:p>
            <a:pPr marL="0" indent="0">
              <a:buNone/>
            </a:pPr>
            <a:r>
              <a:rPr lang="en-US" sz="3000" dirty="0" smtClean="0"/>
              <a:t>[</a:t>
            </a:r>
            <a:r>
              <a:rPr lang="en-US" sz="3000" dirty="0" err="1"/>
              <a:t>Danan</a:t>
            </a:r>
            <a:r>
              <a:rPr lang="en-US" sz="3000" dirty="0"/>
              <a:t> 2004]</a:t>
            </a:r>
          </a:p>
          <a:p>
            <a:endParaRPr lang="en-US" sz="3400" dirty="0"/>
          </a:p>
        </p:txBody>
      </p:sp>
    </p:spTree>
    <p:extLst>
      <p:ext uri="{BB962C8B-B14F-4D97-AF65-F5344CB8AC3E}">
        <p14:creationId xmlns:p14="http://schemas.microsoft.com/office/powerpoint/2010/main" val="19754988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5113</TotalTime>
  <Words>3061</Words>
  <Application>Microsoft Macintosh PowerPoint</Application>
  <PresentationFormat>On-screen Show (4:3)</PresentationFormat>
  <Paragraphs>370</Paragraphs>
  <Slides>52</Slides>
  <Notes>43</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 Black </vt:lpstr>
      <vt:lpstr>Smart Subtitles for Vocabulary Learning</vt:lpstr>
      <vt:lpstr>PowerPoint Presentation</vt:lpstr>
      <vt:lpstr>PowerPoint Presentation</vt:lpstr>
      <vt:lpstr>Foreign-language shows are popular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Subtitles Implementation</vt:lpstr>
      <vt:lpstr>Extracting Subtitles</vt:lpstr>
      <vt:lpstr>Extracting Subtitles</vt:lpstr>
      <vt:lpstr>Extracting Subtitles</vt:lpstr>
      <vt:lpstr>Extracting Subtitles</vt:lpstr>
      <vt:lpstr>Extracting Subtitles</vt:lpstr>
      <vt:lpstr>Extracting Subtitles</vt:lpstr>
      <vt:lpstr>Extracting Subtitles</vt:lpstr>
      <vt:lpstr>Extracting Subtitles</vt:lpstr>
      <vt:lpstr>Smart Subtitles Implementation</vt:lpstr>
      <vt:lpstr>Identifying vocabulary words</vt:lpstr>
      <vt:lpstr>Smart Subtitles Implementation</vt:lpstr>
      <vt:lpstr>Getting translations for words </vt:lpstr>
      <vt:lpstr>Getting translations for phrases</vt:lpstr>
      <vt:lpstr>PowerPoint Presentation</vt:lpstr>
      <vt:lpstr>User Study</vt:lpstr>
      <vt:lpstr>Vocab Quiz</vt:lpstr>
      <vt:lpstr>More new vocab words learned</vt:lpstr>
      <vt:lpstr>Viewing times were the same</vt:lpstr>
      <vt:lpstr>Questionnaire</vt:lpstr>
      <vt:lpstr>Learners felt it was easier to learn vocab, with same levels of enjoyment and comprehension</vt:lpstr>
      <vt:lpstr>Summaries learners wrote were same quality</vt:lpstr>
      <vt:lpstr>Word-level translation feature was heavily used</vt:lpstr>
      <vt:lpstr>PowerPoint Presentation</vt:lpstr>
      <vt:lpstr>Future Work</vt:lpstr>
      <vt:lpstr>Future Work</vt:lpstr>
      <vt:lpstr>Future Work</vt:lpstr>
      <vt:lpstr>PowerPoint Presentation</vt:lpstr>
      <vt:lpstr>Providing pronunciations helps learners identify meanings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Subtitles for Vocabulary Learning</dc:title>
  <dc:creator>Geza Kovacs</dc:creator>
  <cp:lastModifiedBy>Geza Kovacs</cp:lastModifiedBy>
  <cp:revision>254</cp:revision>
  <dcterms:created xsi:type="dcterms:W3CDTF">2014-04-20T07:16:33Z</dcterms:created>
  <dcterms:modified xsi:type="dcterms:W3CDTF">2014-04-28T20:01:05Z</dcterms:modified>
</cp:coreProperties>
</file>